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769" r:id="rId5"/>
  </p:sldMasterIdLst>
  <p:notesMasterIdLst>
    <p:notesMasterId r:id="rId15"/>
  </p:notesMasterIdLst>
  <p:sldIdLst>
    <p:sldId id="256" r:id="rId6"/>
    <p:sldId id="1529" r:id="rId7"/>
    <p:sldId id="690" r:id="rId8"/>
    <p:sldId id="1541" r:id="rId9"/>
    <p:sldId id="259" r:id="rId10"/>
    <p:sldId id="534" r:id="rId11"/>
    <p:sldId id="617" r:id="rId12"/>
    <p:sldId id="485" r:id="rId13"/>
    <p:sldId id="717" r:id="rId14"/>
  </p:sldIdLst>
  <p:sldSz cx="12192000" cy="6858000"/>
  <p:notesSz cx="6858000" cy="1181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llenger Pitch" id="{2F6F0980-54D4-4DC7-8C3F-C4076F1B71A2}">
          <p14:sldIdLst>
            <p14:sldId id="256"/>
            <p14:sldId id="1529"/>
            <p14:sldId id="690"/>
            <p14:sldId id="1541"/>
            <p14:sldId id="259"/>
            <p14:sldId id="534"/>
            <p14:sldId id="617"/>
            <p14:sldId id="485"/>
            <p14:sldId id="717"/>
          </p14:sldIdLst>
        </p14:section>
        <p14:section name="Other Resources" id="{48C9D74E-E99E-4264-8D52-A65CD5204955}">
          <p14:sldIdLst/>
        </p14:section>
        <p14:section name="OC" id="{61151CD6-5EBB-44B6-80C9-84A99687E2F3}">
          <p14:sldIdLst/>
        </p14:section>
        <p14:section name="MA" id="{DF28A5C6-A8FC-4E1A-8F59-78E4EF518CC9}">
          <p14:sldIdLst/>
        </p14:section>
        <p14:section name="Partners" id="{0DA32997-408D-4A71-AD6A-1235DF3BB15F}">
          <p14:sldIdLst/>
        </p14:section>
        <p14:section name="appendix" id="{8C1058BC-7496-423A-8C1C-1BBEAFF7EF7A}">
          <p14:sldIdLst/>
        </p14:section>
        <p14:section name="Case Studies" id="{89C942D4-F748-40EF-A8AB-7FB1DB418D43}">
          <p14:sldIdLst/>
        </p14:section>
      </p14:sectionLst>
    </p:ext>
    <p:ext uri="{EFAFB233-063F-42B5-8137-9DF3F51BA10A}">
      <p15:sldGuideLst xmlns:p15="http://schemas.microsoft.com/office/powerpoint/2012/main">
        <p15:guide id="1" orient="horz" pos="2160" userDrawn="1">
          <p15:clr>
            <a:srgbClr val="A4A3A4"/>
          </p15:clr>
        </p15:guide>
        <p15:guide id="2" pos="21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Zimmerman" initials="KZ" lastIdx="34" clrIdx="0">
    <p:extLst>
      <p:ext uri="{19B8F6BF-5375-455C-9EA6-DF929625EA0E}">
        <p15:presenceInfo xmlns:p15="http://schemas.microsoft.com/office/powerpoint/2012/main" userId="S::kzimmerman@higherlogic.com::49bf0ad1-a8d4-4556-b15a-147364760aef" providerId="AD"/>
      </p:ext>
    </p:extLst>
  </p:cmAuthor>
  <p:cmAuthor id="2" name="Heather McNair" initials="HM" lastIdx="1" clrIdx="1">
    <p:extLst>
      <p:ext uri="{19B8F6BF-5375-455C-9EA6-DF929625EA0E}">
        <p15:presenceInfo xmlns:p15="http://schemas.microsoft.com/office/powerpoint/2012/main" userId="S::hmcnair@higherlogic.com::bd5d0326-eb82-4375-8472-3821cb52d42d" providerId="AD"/>
      </p:ext>
    </p:extLst>
  </p:cmAuthor>
  <p:cmAuthor id="3" name="Kate Zimmerman" initials="KZ [2]" lastIdx="1" clrIdx="2">
    <p:extLst>
      <p:ext uri="{19B8F6BF-5375-455C-9EA6-DF929625EA0E}">
        <p15:presenceInfo xmlns:p15="http://schemas.microsoft.com/office/powerpoint/2012/main" userId="S-1-12-1-1237256913-1163307220-1930713777-4010440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52F"/>
    <a:srgbClr val="F45924"/>
    <a:srgbClr val="6AA5A3"/>
    <a:srgbClr val="11535C"/>
    <a:srgbClr val="63C3C2"/>
    <a:srgbClr val="3DDEED"/>
    <a:srgbClr val="FFFFFF"/>
    <a:srgbClr val="F67924"/>
    <a:srgbClr val="6F727C"/>
    <a:srgbClr val="F569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46574-5401-40F9-B1B6-D8C3C11CF651}" v="1" dt="2019-11-12T19:50:11.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78" autoAdjust="0"/>
  </p:normalViewPr>
  <p:slideViewPr>
    <p:cSldViewPr snapToGrid="0">
      <p:cViewPr varScale="1">
        <p:scale>
          <a:sx n="75" d="100"/>
          <a:sy n="75" d="100"/>
        </p:scale>
        <p:origin x="946" y="58"/>
      </p:cViewPr>
      <p:guideLst>
        <p:guide orient="horz" pos="2160"/>
        <p:guide pos="2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Customers who don't complain</c:v>
                </c:pt>
              </c:strCache>
            </c:strRef>
          </c:tx>
          <c:spPr>
            <a:solidFill>
              <a:srgbClr val="12535A"/>
            </a:solidFill>
            <a:ln>
              <a:solidFill>
                <a:srgbClr val="6F727C"/>
              </a:solidFill>
            </a:ln>
          </c:spPr>
          <c:dPt>
            <c:idx val="0"/>
            <c:bubble3D val="0"/>
            <c:spPr>
              <a:solidFill>
                <a:schemeClr val="bg1">
                  <a:alpha val="35000"/>
                </a:schemeClr>
              </a:solidFill>
              <a:ln w="19050">
                <a:solidFill>
                  <a:srgbClr val="6F727C"/>
                </a:solidFill>
              </a:ln>
              <a:effectLst/>
            </c:spPr>
            <c:extLst>
              <c:ext xmlns:c16="http://schemas.microsoft.com/office/drawing/2014/chart" uri="{C3380CC4-5D6E-409C-BE32-E72D297353CC}">
                <c16:uniqueId val="{00000001-4414-4F8F-8137-1B20866142E8}"/>
              </c:ext>
            </c:extLst>
          </c:dPt>
          <c:dPt>
            <c:idx val="1"/>
            <c:bubble3D val="0"/>
            <c:spPr>
              <a:solidFill>
                <a:srgbClr val="6F727C">
                  <a:alpha val="95000"/>
                </a:srgbClr>
              </a:solidFill>
              <a:ln w="19050">
                <a:solidFill>
                  <a:srgbClr val="6F727C"/>
                </a:solidFill>
              </a:ln>
              <a:effectLst/>
            </c:spPr>
            <c:extLst>
              <c:ext xmlns:c16="http://schemas.microsoft.com/office/drawing/2014/chart" uri="{C3380CC4-5D6E-409C-BE32-E72D297353CC}">
                <c16:uniqueId val="{00000003-4414-4F8F-8137-1B20866142E8}"/>
              </c:ext>
            </c:extLst>
          </c:dPt>
          <c:dPt>
            <c:idx val="2"/>
            <c:bubble3D val="0"/>
            <c:spPr>
              <a:solidFill>
                <a:srgbClr val="12535A"/>
              </a:solidFill>
              <a:ln w="19050">
                <a:solidFill>
                  <a:srgbClr val="6F727C"/>
                </a:solidFill>
              </a:ln>
              <a:effectLst/>
            </c:spPr>
            <c:extLst>
              <c:ext xmlns:c16="http://schemas.microsoft.com/office/drawing/2014/chart" uri="{C3380CC4-5D6E-409C-BE32-E72D297353CC}">
                <c16:uniqueId val="{00000005-4414-4F8F-8137-1B20866142E8}"/>
              </c:ext>
            </c:extLst>
          </c:dPt>
          <c:dPt>
            <c:idx val="3"/>
            <c:bubble3D val="0"/>
            <c:spPr>
              <a:solidFill>
                <a:srgbClr val="12535A"/>
              </a:solidFill>
              <a:ln w="19050">
                <a:solidFill>
                  <a:srgbClr val="6F727C"/>
                </a:solidFill>
              </a:ln>
              <a:effectLst/>
            </c:spPr>
            <c:extLst>
              <c:ext xmlns:c16="http://schemas.microsoft.com/office/drawing/2014/chart" uri="{C3380CC4-5D6E-409C-BE32-E72D297353CC}">
                <c16:uniqueId val="{00000007-4414-4F8F-8137-1B20866142E8}"/>
              </c:ext>
            </c:extLst>
          </c:dPt>
          <c:dLbls>
            <c:delete val="1"/>
          </c:dLbls>
          <c:cat>
            <c:strRef>
              <c:f>Sheet1!$A$2:$A$5</c:f>
              <c:strCache>
                <c:ptCount val="2"/>
                <c:pt idx="0">
                  <c:v>1st Qtr</c:v>
                </c:pt>
                <c:pt idx="1">
                  <c:v>2nd Qtr</c:v>
                </c:pt>
              </c:strCache>
            </c:strRef>
          </c:cat>
          <c:val>
            <c:numRef>
              <c:f>Sheet1!$B$2:$B$5</c:f>
              <c:numCache>
                <c:formatCode>General</c:formatCode>
                <c:ptCount val="4"/>
                <c:pt idx="0">
                  <c:v>66</c:v>
                </c:pt>
                <c:pt idx="1">
                  <c:v>34</c:v>
                </c:pt>
              </c:numCache>
            </c:numRef>
          </c:val>
          <c:extLst>
            <c:ext xmlns:c16="http://schemas.microsoft.com/office/drawing/2014/chart" uri="{C3380CC4-5D6E-409C-BE32-E72D297353CC}">
              <c16:uniqueId val="{00000008-4414-4F8F-8137-1B20866142E8}"/>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Customers who don't complain</c:v>
                </c:pt>
              </c:strCache>
            </c:strRef>
          </c:tx>
          <c:spPr>
            <a:ln>
              <a:noFill/>
            </a:ln>
          </c:spPr>
          <c:dPt>
            <c:idx val="0"/>
            <c:bubble3D val="0"/>
            <c:spPr>
              <a:solidFill>
                <a:srgbClr val="F58026"/>
              </a:solidFill>
              <a:ln w="19050">
                <a:noFill/>
              </a:ln>
              <a:effectLst/>
            </c:spPr>
            <c:extLst>
              <c:ext xmlns:c16="http://schemas.microsoft.com/office/drawing/2014/chart" uri="{C3380CC4-5D6E-409C-BE32-E72D297353CC}">
                <c16:uniqueId val="{00000001-7B2A-CC4E-B07D-2B0456149684}"/>
              </c:ext>
            </c:extLst>
          </c:dPt>
          <c:dPt>
            <c:idx val="1"/>
            <c:bubble3D val="0"/>
            <c:spPr>
              <a:solidFill>
                <a:srgbClr val="F9B682">
                  <a:alpha val="40392"/>
                </a:srgbClr>
              </a:solidFill>
              <a:ln w="19050">
                <a:noFill/>
              </a:ln>
              <a:effectLst/>
            </c:spPr>
            <c:extLst>
              <c:ext xmlns:c16="http://schemas.microsoft.com/office/drawing/2014/chart" uri="{C3380CC4-5D6E-409C-BE32-E72D297353CC}">
                <c16:uniqueId val="{00000003-7B2A-CC4E-B07D-2B0456149684}"/>
              </c:ext>
            </c:extLst>
          </c:dPt>
          <c:dPt>
            <c:idx val="2"/>
            <c:bubble3D val="0"/>
            <c:spPr>
              <a:solidFill>
                <a:schemeClr val="accent5"/>
              </a:solidFill>
              <a:ln w="19050">
                <a:noFill/>
              </a:ln>
              <a:effectLst/>
            </c:spPr>
            <c:extLst>
              <c:ext xmlns:c16="http://schemas.microsoft.com/office/drawing/2014/chart" uri="{C3380CC4-5D6E-409C-BE32-E72D297353CC}">
                <c16:uniqueId val="{00000005-7B2A-CC4E-B07D-2B0456149684}"/>
              </c:ext>
            </c:extLst>
          </c:dPt>
          <c:dPt>
            <c:idx val="3"/>
            <c:bubble3D val="0"/>
            <c:spPr>
              <a:solidFill>
                <a:schemeClr val="accent1">
                  <a:lumMod val="60000"/>
                </a:schemeClr>
              </a:solidFill>
              <a:ln w="19050">
                <a:noFill/>
              </a:ln>
              <a:effectLst/>
            </c:spPr>
            <c:extLst>
              <c:ext xmlns:c16="http://schemas.microsoft.com/office/drawing/2014/chart" uri="{C3380CC4-5D6E-409C-BE32-E72D297353CC}">
                <c16:uniqueId val="{00000007-7B2A-CC4E-B07D-2B0456149684}"/>
              </c:ext>
            </c:extLst>
          </c:dPt>
          <c:dLbls>
            <c:delete val="1"/>
          </c:dLbls>
          <c:cat>
            <c:strRef>
              <c:f>Sheet1!$A$2:$A$5</c:f>
              <c:strCache>
                <c:ptCount val="2"/>
                <c:pt idx="0">
                  <c:v>1st Qtr</c:v>
                </c:pt>
                <c:pt idx="1">
                  <c:v>2nd Qtr</c:v>
                </c:pt>
              </c:strCache>
            </c:strRef>
          </c:cat>
          <c:val>
            <c:numRef>
              <c:f>Sheet1!$B$2:$B$5</c:f>
              <c:numCache>
                <c:formatCode>General</c:formatCode>
                <c:ptCount val="4"/>
                <c:pt idx="0">
                  <c:v>88</c:v>
                </c:pt>
                <c:pt idx="1">
                  <c:v>12</c:v>
                </c:pt>
              </c:numCache>
            </c:numRef>
          </c:val>
          <c:extLst>
            <c:ext xmlns:c16="http://schemas.microsoft.com/office/drawing/2014/chart" uri="{C3380CC4-5D6E-409C-BE32-E72D297353CC}">
              <c16:uniqueId val="{00000008-7B2A-CC4E-B07D-2B0456149684}"/>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1424759"/>
          </a:xfrm>
          <a:prstGeom prst="rect">
            <a:avLst/>
          </a:prstGeom>
        </p:spPr>
        <p:txBody>
          <a:bodyPr vert="horz" lIns="163577" tIns="81789" rIns="163577" bIns="81789" rtlCol="0"/>
          <a:lstStyle>
            <a:lvl1pPr algn="l">
              <a:defRPr sz="2100"/>
            </a:lvl1pPr>
          </a:lstStyle>
          <a:p>
            <a:endParaRPr lang="en-US"/>
          </a:p>
        </p:txBody>
      </p:sp>
      <p:sp>
        <p:nvSpPr>
          <p:cNvPr id="3" name="Date Placeholder 2"/>
          <p:cNvSpPr>
            <a:spLocks noGrp="1"/>
          </p:cNvSpPr>
          <p:nvPr>
            <p:ph type="dt" idx="1"/>
          </p:nvPr>
        </p:nvSpPr>
        <p:spPr>
          <a:xfrm>
            <a:off x="5265809" y="0"/>
            <a:ext cx="4028440" cy="1424759"/>
          </a:xfrm>
          <a:prstGeom prst="rect">
            <a:avLst/>
          </a:prstGeom>
        </p:spPr>
        <p:txBody>
          <a:bodyPr vert="horz" lIns="163577" tIns="81789" rIns="163577" bIns="81789" rtlCol="0"/>
          <a:lstStyle>
            <a:lvl1pPr algn="r">
              <a:defRPr sz="2100"/>
            </a:lvl1pPr>
          </a:lstStyle>
          <a:p>
            <a:fld id="{6A495D47-D987-4AD2-9AE2-886201348531}" type="datetimeFigureOut">
              <a:rPr lang="en-US" smtClean="0"/>
              <a:t>11/12/2019</a:t>
            </a:fld>
            <a:endParaRPr lang="en-US"/>
          </a:p>
        </p:txBody>
      </p:sp>
      <p:sp>
        <p:nvSpPr>
          <p:cNvPr id="4" name="Slide Image Placeholder 3"/>
          <p:cNvSpPr>
            <a:spLocks noGrp="1" noRot="1" noChangeAspect="1"/>
          </p:cNvSpPr>
          <p:nvPr>
            <p:ph type="sldImg" idx="2"/>
          </p:nvPr>
        </p:nvSpPr>
        <p:spPr>
          <a:xfrm>
            <a:off x="-3870325" y="3549650"/>
            <a:ext cx="17037050" cy="9583738"/>
          </a:xfrm>
          <a:prstGeom prst="rect">
            <a:avLst/>
          </a:prstGeom>
          <a:noFill/>
          <a:ln w="12700">
            <a:solidFill>
              <a:prstClr val="black"/>
            </a:solidFill>
          </a:ln>
        </p:spPr>
        <p:txBody>
          <a:bodyPr vert="horz" lIns="163577" tIns="81789" rIns="163577" bIns="81789" rtlCol="0" anchor="ctr"/>
          <a:lstStyle/>
          <a:p>
            <a:endParaRPr lang="en-US"/>
          </a:p>
        </p:txBody>
      </p:sp>
      <p:sp>
        <p:nvSpPr>
          <p:cNvPr id="5" name="Notes Placeholder 4"/>
          <p:cNvSpPr>
            <a:spLocks noGrp="1"/>
          </p:cNvSpPr>
          <p:nvPr>
            <p:ph type="body" sz="quarter" idx="3"/>
          </p:nvPr>
        </p:nvSpPr>
        <p:spPr>
          <a:xfrm>
            <a:off x="929640" y="13665843"/>
            <a:ext cx="7437120" cy="11181144"/>
          </a:xfrm>
          <a:prstGeom prst="rect">
            <a:avLst/>
          </a:prstGeom>
        </p:spPr>
        <p:txBody>
          <a:bodyPr vert="horz" lIns="163577" tIns="81789" rIns="163577" bIns="81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971802"/>
            <a:ext cx="4028440" cy="1424756"/>
          </a:xfrm>
          <a:prstGeom prst="rect">
            <a:avLst/>
          </a:prstGeom>
        </p:spPr>
        <p:txBody>
          <a:bodyPr vert="horz" lIns="163577" tIns="81789" rIns="163577" bIns="81789" rtlCol="0" anchor="b"/>
          <a:lstStyle>
            <a:lvl1pPr algn="l">
              <a:defRPr sz="2100"/>
            </a:lvl1pPr>
          </a:lstStyle>
          <a:p>
            <a:endParaRPr lang="en-US"/>
          </a:p>
        </p:txBody>
      </p:sp>
      <p:sp>
        <p:nvSpPr>
          <p:cNvPr id="7" name="Slide Number Placeholder 6"/>
          <p:cNvSpPr>
            <a:spLocks noGrp="1"/>
          </p:cNvSpPr>
          <p:nvPr>
            <p:ph type="sldNum" sz="quarter" idx="5"/>
          </p:nvPr>
        </p:nvSpPr>
        <p:spPr>
          <a:xfrm>
            <a:off x="5265809" y="26971802"/>
            <a:ext cx="4028440" cy="1424756"/>
          </a:xfrm>
          <a:prstGeom prst="rect">
            <a:avLst/>
          </a:prstGeom>
        </p:spPr>
        <p:txBody>
          <a:bodyPr vert="horz" lIns="163577" tIns="81789" rIns="163577" bIns="81789" rtlCol="0" anchor="b"/>
          <a:lstStyle>
            <a:lvl1pPr algn="r">
              <a:defRPr sz="2100"/>
            </a:lvl1pPr>
          </a:lstStyle>
          <a:p>
            <a:fld id="{F15E07AE-B2C0-4E96-9526-460C0B58FB20}" type="slidenum">
              <a:rPr lang="en-US" smtClean="0"/>
              <a:t>‹#›</a:t>
            </a:fld>
            <a:endParaRPr lang="en-US"/>
          </a:p>
        </p:txBody>
      </p:sp>
    </p:spTree>
    <p:extLst>
      <p:ext uri="{BB962C8B-B14F-4D97-AF65-F5344CB8AC3E}">
        <p14:creationId xmlns:p14="http://schemas.microsoft.com/office/powerpoint/2010/main" val="32275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 (using video as much as possible) and everyone on the call. </a:t>
            </a:r>
          </a:p>
        </p:txBody>
      </p:sp>
      <p:sp>
        <p:nvSpPr>
          <p:cNvPr id="4" name="Slide Number Placeholder 3"/>
          <p:cNvSpPr>
            <a:spLocks noGrp="1"/>
          </p:cNvSpPr>
          <p:nvPr>
            <p:ph type="sldNum" sz="quarter" idx="5"/>
          </p:nvPr>
        </p:nvSpPr>
        <p:spPr/>
        <p:txBody>
          <a:bodyPr/>
          <a:lstStyle/>
          <a:p>
            <a:fld id="{F15E07AE-B2C0-4E96-9526-460C0B58FB20}" type="slidenum">
              <a:rPr lang="en-US" smtClean="0"/>
              <a:t>1</a:t>
            </a:fld>
            <a:endParaRPr lang="en-US"/>
          </a:p>
        </p:txBody>
      </p:sp>
    </p:spTree>
    <p:extLst>
      <p:ext uri="{BB962C8B-B14F-4D97-AF65-F5344CB8AC3E}">
        <p14:creationId xmlns:p14="http://schemas.microsoft.com/office/powerpoint/2010/main" val="377207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this slide to reflect your actual call plan or to review relevant information from the discovery call. </a:t>
            </a:r>
          </a:p>
          <a:p>
            <a:endParaRPr lang="en-US"/>
          </a:p>
          <a:p>
            <a:r>
              <a:rPr lang="en-US"/>
              <a:t>Example content:</a:t>
            </a:r>
          </a:p>
          <a:p>
            <a:pPr marL="171450" indent="-171450">
              <a:buFont typeface="Arial" panose="020B0604020202020204" pitchFamily="34" charset="0"/>
              <a:buChar char="•"/>
            </a:pPr>
            <a:r>
              <a:rPr lang="en-US"/>
              <a:t>Goals and business objectives</a:t>
            </a:r>
          </a:p>
          <a:p>
            <a:pPr marL="171450" indent="-171450">
              <a:buFont typeface="Arial" panose="020B0604020202020204" pitchFamily="34" charset="0"/>
              <a:buChar char="•"/>
            </a:pPr>
            <a:r>
              <a:rPr lang="en-US"/>
              <a:t>Membership overview</a:t>
            </a:r>
          </a:p>
          <a:p>
            <a:pPr marL="171450" indent="-171450">
              <a:buFont typeface="Arial" panose="020B0604020202020204" pitchFamily="34" charset="0"/>
              <a:buChar char="•"/>
            </a:pPr>
            <a:r>
              <a:rPr lang="en-US"/>
              <a:t>Technology review</a:t>
            </a:r>
          </a:p>
          <a:p>
            <a:pPr marL="171450" indent="-171450">
              <a:buFont typeface="Arial" panose="020B0604020202020204" pitchFamily="34" charset="0"/>
              <a:buChar char="•"/>
            </a:pPr>
            <a:r>
              <a:rPr lang="en-US"/>
              <a:t>Project timing/budget</a:t>
            </a:r>
          </a:p>
        </p:txBody>
      </p:sp>
      <p:sp>
        <p:nvSpPr>
          <p:cNvPr id="4" name="Slide Number Placeholder 3"/>
          <p:cNvSpPr>
            <a:spLocks noGrp="1"/>
          </p:cNvSpPr>
          <p:nvPr>
            <p:ph type="sldNum" sz="quarter" idx="5"/>
          </p:nvPr>
        </p:nvSpPr>
        <p:spPr/>
        <p:txBody>
          <a:bodyPr/>
          <a:lstStyle/>
          <a:p>
            <a:fld id="{F15E07AE-B2C0-4E96-9526-460C0B58FB20}" type="slidenum">
              <a:rPr lang="en-US" smtClean="0"/>
              <a:t>2</a:t>
            </a:fld>
            <a:endParaRPr lang="en-US"/>
          </a:p>
        </p:txBody>
      </p:sp>
    </p:spTree>
    <p:extLst>
      <p:ext uri="{BB962C8B-B14F-4D97-AF65-F5344CB8AC3E}">
        <p14:creationId xmlns:p14="http://schemas.microsoft.com/office/powerpoint/2010/main" val="299561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Web 1.0 (one way content delivery) vs. Web 2.0 (conversations and communications)</a:t>
            </a:r>
          </a:p>
          <a:p>
            <a:endParaRPr lang="en-US" i="1"/>
          </a:p>
          <a:p>
            <a:r>
              <a:rPr lang="en-US" i="1"/>
              <a:t>In the past (and maybe still today) you have these pain points. They make you not as successful as you want to be. </a:t>
            </a:r>
          </a:p>
          <a:p>
            <a:endParaRPr lang="en-US" i="1"/>
          </a:p>
          <a:p>
            <a:r>
              <a:rPr lang="en-US" i="1"/>
              <a:t>In the future, with Higher Logic, you can see the light and deliver a better member experience. </a:t>
            </a:r>
          </a:p>
          <a:p>
            <a:pPr marL="0" indent="0">
              <a:buFont typeface="Arial" panose="020B0604020202020204" pitchFamily="34" charset="0"/>
              <a:buNone/>
            </a:pPr>
            <a:endParaRPr lang="en-US" i="1"/>
          </a:p>
        </p:txBody>
      </p:sp>
      <p:sp>
        <p:nvSpPr>
          <p:cNvPr id="4" name="Slide Number Placeholder 3"/>
          <p:cNvSpPr>
            <a:spLocks noGrp="1"/>
          </p:cNvSpPr>
          <p:nvPr>
            <p:ph type="sldNum" sz="quarter" idx="10"/>
          </p:nvPr>
        </p:nvSpPr>
        <p:spPr/>
        <p:txBody>
          <a:bodyPr/>
          <a:lstStyle/>
          <a:p>
            <a:fld id="{770E1199-0899-442B-B547-7814999F1910}" type="slidenum">
              <a:rPr lang="en-US" smtClean="0"/>
              <a:pPr/>
              <a:t>3</a:t>
            </a:fld>
            <a:endParaRPr lang="en-US"/>
          </a:p>
        </p:txBody>
      </p:sp>
    </p:spTree>
    <p:extLst>
      <p:ext uri="{BB962C8B-B14F-4D97-AF65-F5344CB8AC3E}">
        <p14:creationId xmlns:p14="http://schemas.microsoft.com/office/powerpoint/2010/main" val="67464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Don’t feel like you need to speak to all these if they aren’t interested in each use case.</a:t>
            </a:r>
          </a:p>
          <a:p>
            <a:endParaRPr lang="en-US"/>
          </a:p>
          <a:p>
            <a:r>
              <a:rPr lang="en-US"/>
              <a:t>ENGAGEMENT – MGI Membership Marketing Benchmarking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GROWTH – Association Forum of Chicagoland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RETENTION – MGI Membership Marketing Benchmarking Report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ATTENDANCE – Dynamic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INTELLIGENCE – </a:t>
            </a:r>
            <a:r>
              <a:rPr lang="en-US" err="1"/>
              <a:t>HL</a:t>
            </a:r>
            <a:r>
              <a:rPr lang="en-US" err="1">
                <a:solidFill>
                  <a:srgbClr val="FF0000"/>
                </a:solidFill>
                <a:latin typeface="Open Sans" charset="0"/>
                <a:ea typeface="Open Sans" charset="0"/>
                <a:cs typeface="Open Sans" charset="0"/>
                <a:sym typeface="Calibri"/>
              </a:rPr>
              <a:t>Activity</a:t>
            </a:r>
            <a:r>
              <a:rPr lang="en-US">
                <a:solidFill>
                  <a:srgbClr val="FF0000"/>
                </a:solidFill>
                <a:latin typeface="Open Sans" charset="0"/>
                <a:ea typeface="Open Sans" charset="0"/>
                <a:cs typeface="Open Sans" charset="0"/>
                <a:sym typeface="Calibri"/>
              </a:rPr>
              <a:t> sync helps you better understand your customers – member scoring to retain members – identify who your champions are and know what you don’t know</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latin typeface="Open Sans" charset="0"/>
                <a:ea typeface="Open Sans" charset="0"/>
                <a:cs typeface="Open Sans" charset="0"/>
                <a:sym typeface="Calibri"/>
              </a:rPr>
              <a:t>Retention (35%) - AANAC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2"/>
              </a:solidFill>
              <a:latin typeface="Open Sans" charset="0"/>
              <a:ea typeface="Open Sans" charset="0"/>
              <a:cs typeface="Open Sans" charset="0"/>
              <a:sym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79645-AE45-4298-B803-95CE1353E7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42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more for a leave behind. Don’t spend a lot of time here.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E1199-0899-442B-B547-7814999F1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89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0325" y="3549650"/>
            <a:ext cx="17037050" cy="9583738"/>
          </a:xfrm>
        </p:spPr>
      </p:sp>
      <p:sp>
        <p:nvSpPr>
          <p:cNvPr id="3" name="Notes Placeholder 2"/>
          <p:cNvSpPr>
            <a:spLocks noGrp="1"/>
          </p:cNvSpPr>
          <p:nvPr>
            <p:ph type="body" idx="1"/>
          </p:nvPr>
        </p:nvSpPr>
        <p:spPr/>
        <p:txBody>
          <a:bodyPr>
            <a:normAutofit/>
          </a:bodyPr>
          <a:lstStyle/>
          <a:p>
            <a:r>
              <a:rPr lang="en-US"/>
              <a:t>Automation rules help engage members and can target them based on their activity within the community. </a:t>
            </a:r>
          </a:p>
          <a:p>
            <a:endParaRPr lang="en-US"/>
          </a:p>
          <a:p>
            <a:endParaRPr lang="en-US">
              <a:effectLst/>
            </a:endParaRPr>
          </a:p>
          <a:p>
            <a:pPr lvl="1"/>
            <a:r>
              <a:rPr lang="en-US" sz="2100"/>
              <a:t>Dynamic Communities produced a </a:t>
            </a:r>
            <a:r>
              <a:rPr lang="en-US" sz="2100" b="1"/>
              <a:t>26% conversion</a:t>
            </a:r>
            <a:r>
              <a:rPr lang="en-US" sz="2100"/>
              <a:t> rate by implementing a “We Miss You” automated campaign </a:t>
            </a:r>
          </a:p>
          <a:p>
            <a:pPr lvl="1"/>
            <a:r>
              <a:rPr lang="en-US" sz="2100"/>
              <a:t>The Educational Theatre Association saw </a:t>
            </a:r>
            <a:r>
              <a:rPr lang="en-US" sz="2100" b="1"/>
              <a:t>a 33.6% conversion</a:t>
            </a:r>
            <a:r>
              <a:rPr lang="en-US" sz="2100"/>
              <a:t> rate by implementing a “We Miss You” automated campaign </a:t>
            </a:r>
          </a:p>
          <a:p>
            <a:endParaRPr lang="en-US"/>
          </a:p>
        </p:txBody>
      </p:sp>
      <p:sp>
        <p:nvSpPr>
          <p:cNvPr id="4" name="Slide Number Placeholder 3"/>
          <p:cNvSpPr>
            <a:spLocks noGrp="1"/>
          </p:cNvSpPr>
          <p:nvPr>
            <p:ph type="sldNum" sz="quarter" idx="10"/>
          </p:nvPr>
        </p:nvSpPr>
        <p:spPr/>
        <p:txBody>
          <a:bodyPr/>
          <a:lstStyle/>
          <a:p>
            <a:pPr defTabSz="1635770">
              <a:defRPr/>
            </a:pPr>
            <a:fld id="{1FF79645-AE45-4298-B803-95CE1353E7FE}" type="slidenum">
              <a:rPr lang="en-US">
                <a:solidFill>
                  <a:prstClr val="black"/>
                </a:solidFill>
                <a:latin typeface="Calibri"/>
              </a:rPr>
              <a:pPr defTabSz="1635770">
                <a:defRPr/>
              </a:pPr>
              <a:t>6</a:t>
            </a:fld>
            <a:endParaRPr lang="en-US">
              <a:solidFill>
                <a:prstClr val="black"/>
              </a:solidFill>
              <a:latin typeface="Calibri"/>
            </a:endParaRPr>
          </a:p>
        </p:txBody>
      </p:sp>
    </p:spTree>
    <p:extLst>
      <p:ext uri="{BB962C8B-B14F-4D97-AF65-F5344CB8AC3E}">
        <p14:creationId xmlns:p14="http://schemas.microsoft.com/office/powerpoint/2010/main" val="177500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AMS is the center of your member’s data. Higher Logic is the center of your member’s experience with your Association. We connect to your Marketing Automation, LMS, support systems, and CMS to make sure member data is up to date and to deliver a seamless member experience. </a:t>
            </a:r>
          </a:p>
          <a:p>
            <a:endParaRPr lang="en-US" dirty="0"/>
          </a:p>
          <a:p>
            <a:r>
              <a:rPr lang="en-US" dirty="0"/>
              <a:t>To remove logo background, place the logo. While selected, got to Format </a:t>
            </a:r>
            <a:r>
              <a:rPr lang="en-US" dirty="0">
                <a:sym typeface="Wingdings" panose="05000000000000000000" pitchFamily="2" charset="2"/>
              </a:rPr>
              <a:t> Color  scroll down to set transparent color  hover tool over background color and click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79645-AE45-4298-B803-95CE1353E7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08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E1199-0899-442B-B547-7814999F1910}" type="slidenum">
              <a:rPr lang="en-US" smtClean="0"/>
              <a:pPr/>
              <a:t>8</a:t>
            </a:fld>
            <a:endParaRPr lang="en-US"/>
          </a:p>
        </p:txBody>
      </p:sp>
    </p:spTree>
    <p:extLst>
      <p:ext uri="{BB962C8B-B14F-4D97-AF65-F5344CB8AC3E}">
        <p14:creationId xmlns:p14="http://schemas.microsoft.com/office/powerpoint/2010/main" val="70100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6707" marR="0" lvl="0" indent="-3067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Consistently ranked as an industry leader. Leader in the IDC </a:t>
            </a:r>
            <a:r>
              <a:rPr lang="en-US" err="1"/>
              <a:t>Marketscape</a:t>
            </a:r>
            <a:r>
              <a:rPr lang="en-US"/>
              <a:t> for Online Communities. 6 years on the Inc. 5000. Leader in both online community and marketing automation providers according to G2 Crowd.</a:t>
            </a:r>
          </a:p>
          <a:p>
            <a:pPr marL="306707" indent="-306707">
              <a:buFont typeface="Arial" panose="020B0604020202020204" pitchFamily="34" charset="0"/>
              <a:buChar char="•"/>
            </a:pPr>
            <a:r>
              <a:rPr lang="en-US"/>
              <a:t>More than 3000 clients across 3 continents – US, Europe, and Australia. 335 employees in 3 offices.</a:t>
            </a:r>
          </a:p>
          <a:p>
            <a:pPr marL="306707" indent="-306707">
              <a:buFont typeface="Arial" panose="020B0604020202020204" pitchFamily="34" charset="0"/>
              <a:buChar char="•"/>
            </a:pPr>
            <a:r>
              <a:rPr lang="en-US"/>
              <a:t>More than 12 billion interactions and counting have been tracked across Higher Logic platforms – so much data to act on</a:t>
            </a:r>
          </a:p>
          <a:p>
            <a:pPr marL="306707" indent="-306707">
              <a:buFont typeface="Arial" panose="020B0604020202020204" pitchFamily="34" charset="0"/>
              <a:buChar char="•"/>
            </a:pPr>
            <a:r>
              <a:rPr lang="en-US"/>
              <a:t>98% retention rate – our clients love the product and support that we provide</a:t>
            </a:r>
          </a:p>
          <a:p>
            <a:pPr marL="306707" indent="-306707">
              <a:buFont typeface="Arial" panose="020B0604020202020204" pitchFamily="34" charset="0"/>
              <a:buChar char="•"/>
            </a:pPr>
            <a:r>
              <a:rPr lang="en-US"/>
              <a:t>More than 10 years of experience building and supporting communities. We have the product and best practices to prove it.</a:t>
            </a:r>
          </a:p>
        </p:txBody>
      </p:sp>
      <p:sp>
        <p:nvSpPr>
          <p:cNvPr id="4" name="Slide Number Placeholder 3"/>
          <p:cNvSpPr>
            <a:spLocks noGrp="1"/>
          </p:cNvSpPr>
          <p:nvPr>
            <p:ph type="sldNum" sz="quarter" idx="10"/>
          </p:nvPr>
        </p:nvSpPr>
        <p:spPr/>
        <p:txBody>
          <a:bodyPr/>
          <a:lstStyle/>
          <a:p>
            <a:fld id="{770E1199-0899-442B-B547-7814999F1910}" type="slidenum">
              <a:rPr lang="en-US" smtClean="0"/>
              <a:pPr/>
              <a:t>9</a:t>
            </a:fld>
            <a:endParaRPr lang="en-US"/>
          </a:p>
        </p:txBody>
      </p:sp>
    </p:spTree>
    <p:extLst>
      <p:ext uri="{BB962C8B-B14F-4D97-AF65-F5344CB8AC3E}">
        <p14:creationId xmlns:p14="http://schemas.microsoft.com/office/powerpoint/2010/main" val="286568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87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Agenda">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E928E71-552B-450C-95C7-EC6C370236E6}"/>
              </a:ext>
            </a:extLst>
          </p:cNvPr>
          <p:cNvSpPr txBox="1">
            <a:spLocks/>
          </p:cNvSpPr>
          <p:nvPr userDrawn="1"/>
        </p:nvSpPr>
        <p:spPr>
          <a:xfrm>
            <a:off x="-242590" y="-517523"/>
            <a:ext cx="15077521" cy="1035046"/>
          </a:xfrm>
          <a:prstGeom prst="rect">
            <a:avLst/>
          </a:prstGeom>
        </p:spPr>
        <p:txBody>
          <a:bodyPr anchor="t">
            <a:noAutofit/>
          </a:bodyPr>
          <a:lstStyle>
            <a:lvl1pPr algn="l" defTabSz="914400" rtl="0" eaLnBrk="1" latinLnBrk="0" hangingPunct="1">
              <a:lnSpc>
                <a:spcPct val="90000"/>
              </a:lnSpc>
              <a:spcBef>
                <a:spcPct val="0"/>
              </a:spcBef>
              <a:buNone/>
              <a:defRPr sz="2800" b="1" kern="1200">
                <a:solidFill>
                  <a:srgbClr val="6F727C"/>
                </a:solidFill>
                <a:latin typeface="Open Sans" charset="0"/>
                <a:ea typeface="Open Sans" charset="0"/>
                <a:cs typeface="Open Sans" charset="0"/>
              </a:defRPr>
            </a:lvl1pPr>
          </a:lstStyle>
          <a:p>
            <a:r>
              <a:rPr lang="en-US" sz="200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AGENDA</a:t>
            </a:r>
            <a:r>
              <a:rPr lang="en-US" sz="20000">
                <a:solidFill>
                  <a:schemeClr val="bg1">
                    <a:lumMod val="95000"/>
                    <a:alpha val="8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N</a:t>
            </a:r>
          </a:p>
        </p:txBody>
      </p:sp>
    </p:spTree>
    <p:extLst>
      <p:ext uri="{BB962C8B-B14F-4D97-AF65-F5344CB8AC3E}">
        <p14:creationId xmlns:p14="http://schemas.microsoft.com/office/powerpoint/2010/main" val="12170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ONLY-ALTERNATIVE">
    <p:spTree>
      <p:nvGrpSpPr>
        <p:cNvPr id="1" name=""/>
        <p:cNvGrpSpPr/>
        <p:nvPr/>
      </p:nvGrpSpPr>
      <p:grpSpPr>
        <a:xfrm>
          <a:off x="0" y="0"/>
          <a:ext cx="0" cy="0"/>
          <a:chOff x="0" y="0"/>
          <a:chExt cx="0" cy="0"/>
        </a:xfrm>
      </p:grpSpPr>
      <p:sp>
        <p:nvSpPr>
          <p:cNvPr id="4" name="Shape 47"/>
          <p:cNvSpPr/>
          <p:nvPr userDrawn="1"/>
        </p:nvSpPr>
        <p:spPr>
          <a:xfrm>
            <a:off x="0" y="1086295"/>
            <a:ext cx="12192000" cy="4992649"/>
          </a:xfrm>
          <a:prstGeom prst="rect">
            <a:avLst/>
          </a:prstGeom>
          <a:solidFill>
            <a:schemeClr val="bg1">
              <a:lumMod val="95000"/>
            </a:schemeClr>
          </a:solidFill>
          <a:ln>
            <a:noFill/>
          </a:ln>
        </p:spPr>
        <p:txBody>
          <a:bodyPr lIns="480060" tIns="342900" rIns="68569" bIns="34275" anchor="t" anchorCtr="0">
            <a:noAutofit/>
          </a:bodyPr>
          <a:lstStyle/>
          <a:p>
            <a:pPr>
              <a:lnSpc>
                <a:spcPct val="80000"/>
              </a:lnSpc>
              <a:spcBef>
                <a:spcPts val="750"/>
              </a:spcBef>
              <a:buClr>
                <a:schemeClr val="lt1"/>
              </a:buClr>
              <a:buSzPct val="25000"/>
            </a:pPr>
            <a:endParaRPr lang="en-US" b="1">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 name="Title 1"/>
          <p:cNvSpPr>
            <a:spLocks noGrp="1"/>
          </p:cNvSpPr>
          <p:nvPr>
            <p:ph type="title"/>
          </p:nvPr>
        </p:nvSpPr>
        <p:spPr>
          <a:xfrm>
            <a:off x="457200" y="381157"/>
            <a:ext cx="10515600" cy="626921"/>
          </a:xfrm>
          <a:prstGeom prst="rect">
            <a:avLst/>
          </a:prstGeom>
        </p:spPr>
        <p:txBody>
          <a:bodyPr/>
          <a:lstStyle>
            <a:lvl1pPr>
              <a:defRPr sz="3600" b="1">
                <a:solidFill>
                  <a:srgbClr val="ED7421"/>
                </a:solidFill>
                <a:latin typeface="Open Sans" charset="0"/>
                <a:ea typeface="Open Sans" charset="0"/>
                <a:cs typeface="Open Sans" charset="0"/>
              </a:defRPr>
            </a:lvl1pPr>
          </a:lstStyle>
          <a:p>
            <a:r>
              <a:rPr lang="en-US"/>
              <a:t>Click to edit Master title style</a:t>
            </a:r>
          </a:p>
        </p:txBody>
      </p:sp>
      <p:sp>
        <p:nvSpPr>
          <p:cNvPr id="7" name="Rectangle 6">
            <a:extLst>
              <a:ext uri="{FF2B5EF4-FFF2-40B4-BE49-F238E27FC236}">
                <a16:creationId xmlns:a16="http://schemas.microsoft.com/office/drawing/2014/main" id="{DCC8F8AB-1D01-42D7-A3EF-71082688C9CE}"/>
              </a:ext>
            </a:extLst>
          </p:cNvPr>
          <p:cNvSpPr/>
          <p:nvPr userDrawn="1"/>
        </p:nvSpPr>
        <p:spPr>
          <a:xfrm>
            <a:off x="10595213" y="1086295"/>
            <a:ext cx="1596786" cy="346720"/>
          </a:xfrm>
          <a:prstGeom prst="rect">
            <a:avLst/>
          </a:prstGeom>
          <a:solidFill>
            <a:srgbClr val="63C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594A7DA-55FF-4432-9656-2D68877DF6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919662"/>
            <a:ext cx="13222706" cy="5143687"/>
          </a:xfrm>
          <a:prstGeom prst="rect">
            <a:avLst/>
          </a:prstGeom>
        </p:spPr>
      </p:pic>
    </p:spTree>
    <p:extLst>
      <p:ext uri="{BB962C8B-B14F-4D97-AF65-F5344CB8AC3E}">
        <p14:creationId xmlns:p14="http://schemas.microsoft.com/office/powerpoint/2010/main" val="634259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57C90B-147D-417D-99D8-5615845F6A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80E99EE1-F9AD-4C14-B0C9-B36AB21D95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6952" y="6035040"/>
            <a:ext cx="2751798" cy="429768"/>
          </a:xfrm>
          <a:prstGeom prst="rect">
            <a:avLst/>
          </a:prstGeom>
        </p:spPr>
      </p:pic>
      <p:sp>
        <p:nvSpPr>
          <p:cNvPr id="2" name="Title 1">
            <a:extLst>
              <a:ext uri="{FF2B5EF4-FFF2-40B4-BE49-F238E27FC236}">
                <a16:creationId xmlns:a16="http://schemas.microsoft.com/office/drawing/2014/main" id="{755DF5DE-5B21-40D6-A74E-64D471BD7C11}"/>
              </a:ext>
            </a:extLst>
          </p:cNvPr>
          <p:cNvSpPr>
            <a:spLocks noGrp="1"/>
          </p:cNvSpPr>
          <p:nvPr>
            <p:ph type="ctrTitle"/>
          </p:nvPr>
        </p:nvSpPr>
        <p:spPr>
          <a:xfrm>
            <a:off x="516294" y="562526"/>
            <a:ext cx="9144000" cy="2387600"/>
          </a:xfrm>
        </p:spPr>
        <p:txBody>
          <a:bodyPr anchor="t">
            <a:normAutofit/>
          </a:bodyPr>
          <a:lstStyle>
            <a:lvl1pPr algn="l">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88114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yp_Gre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ECF22FE-73DD-4A73-B006-613060EE0AE8}"/>
              </a:ext>
            </a:extLst>
          </p:cNvPr>
          <p:cNvCxnSpPr>
            <a:cxnSpLocks/>
          </p:cNvCxnSpPr>
          <p:nvPr userDrawn="1"/>
        </p:nvCxnSpPr>
        <p:spPr>
          <a:xfrm>
            <a:off x="0" y="5714677"/>
            <a:ext cx="121920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C0C664-A3B4-4F61-9A20-845BB7CB33FE}"/>
              </a:ext>
            </a:extLst>
          </p:cNvPr>
          <p:cNvCxnSpPr>
            <a:cxnSpLocks/>
          </p:cNvCxnSpPr>
          <p:nvPr userDrawn="1"/>
        </p:nvCxnSpPr>
        <p:spPr>
          <a:xfrm>
            <a:off x="-3" y="1136603"/>
            <a:ext cx="121920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E531428-4AAD-4F36-B3D2-FA91DE3BFAD1}"/>
              </a:ext>
            </a:extLst>
          </p:cNvPr>
          <p:cNvSpPr>
            <a:spLocks noGrp="1"/>
          </p:cNvSpPr>
          <p:nvPr>
            <p:ph type="title"/>
          </p:nvPr>
        </p:nvSpPr>
        <p:spPr>
          <a:xfrm>
            <a:off x="228600" y="658368"/>
            <a:ext cx="10515600" cy="484631"/>
          </a:xfrm>
          <a:prstGeom prst="rect">
            <a:avLst/>
          </a:prstGeom>
        </p:spPr>
        <p:txBody>
          <a:bodyPr anchor="t">
            <a:normAutofit/>
          </a:bodyPr>
          <a:lstStyle>
            <a:lvl1pPr algn="l">
              <a:defRPr sz="2800" b="1">
                <a:solidFill>
                  <a:srgbClr val="6F727C"/>
                </a:solidFill>
                <a:latin typeface="Open Sans" charset="0"/>
                <a:ea typeface="Open Sans" charset="0"/>
                <a:cs typeface="Open Sans" charset="0"/>
              </a:defRPr>
            </a:lvl1pPr>
          </a:lstStyle>
          <a:p>
            <a:r>
              <a:rPr lang="en-US" dirty="0"/>
              <a:t>Click to edit Master title style</a:t>
            </a:r>
          </a:p>
        </p:txBody>
      </p:sp>
    </p:spTree>
    <p:extLst>
      <p:ext uri="{BB962C8B-B14F-4D97-AF65-F5344CB8AC3E}">
        <p14:creationId xmlns:p14="http://schemas.microsoft.com/office/powerpoint/2010/main" val="261290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yp_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531428-4AAD-4F36-B3D2-FA91DE3BFAD1}"/>
              </a:ext>
            </a:extLst>
          </p:cNvPr>
          <p:cNvSpPr>
            <a:spLocks noGrp="1"/>
          </p:cNvSpPr>
          <p:nvPr>
            <p:ph type="title"/>
          </p:nvPr>
        </p:nvSpPr>
        <p:spPr>
          <a:xfrm>
            <a:off x="228600" y="658368"/>
            <a:ext cx="10515600" cy="484631"/>
          </a:xfrm>
          <a:prstGeom prst="rect">
            <a:avLst/>
          </a:prstGeom>
        </p:spPr>
        <p:txBody>
          <a:bodyPr anchor="t">
            <a:normAutofit/>
          </a:bodyPr>
          <a:lstStyle>
            <a:lvl1pPr algn="l">
              <a:defRPr sz="2800" b="1">
                <a:solidFill>
                  <a:srgbClr val="6F727C"/>
                </a:solidFill>
                <a:latin typeface="Open Sans" charset="0"/>
                <a:ea typeface="Open Sans" charset="0"/>
                <a:cs typeface="Open Sans" charset="0"/>
              </a:defRPr>
            </a:lvl1pPr>
          </a:lstStyle>
          <a:p>
            <a:r>
              <a:rPr lang="en-US"/>
              <a:t>Click to edit Master title style</a:t>
            </a:r>
          </a:p>
        </p:txBody>
      </p:sp>
      <p:sp>
        <p:nvSpPr>
          <p:cNvPr id="10" name="Text Placeholder 9">
            <a:extLst>
              <a:ext uri="{FF2B5EF4-FFF2-40B4-BE49-F238E27FC236}">
                <a16:creationId xmlns:a16="http://schemas.microsoft.com/office/drawing/2014/main" id="{1A1F74CB-B138-4E48-A9E7-8DC0A7C5B038}"/>
              </a:ext>
            </a:extLst>
          </p:cNvPr>
          <p:cNvSpPr>
            <a:spLocks noGrp="1"/>
          </p:cNvSpPr>
          <p:nvPr>
            <p:ph type="body" sz="quarter" idx="10"/>
          </p:nvPr>
        </p:nvSpPr>
        <p:spPr>
          <a:xfrm>
            <a:off x="711200" y="1524000"/>
            <a:ext cx="10907713" cy="3824288"/>
          </a:xfrm>
        </p:spPr>
        <p:txBody>
          <a:bodyPr/>
          <a:lstStyle>
            <a:lvl1pPr marL="0" indent="0">
              <a:buNone/>
              <a:defRPr sz="2400">
                <a:solidFill>
                  <a:srgbClr val="6F727C"/>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6F727C"/>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70325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91108"/>
            <a:ext cx="10515600" cy="636998"/>
          </a:xfrm>
          <a:prstGeom prst="rect">
            <a:avLst/>
          </a:prstGeom>
        </p:spPr>
        <p:txBody>
          <a:bodyPr/>
          <a:lstStyle>
            <a:lvl1pPr>
              <a:defRPr sz="3600" b="1">
                <a:solidFill>
                  <a:srgbClr val="ED742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161671"/>
            <a:ext cx="5156200" cy="4675793"/>
          </a:xfrm>
          <a:prstGeom prst="rect">
            <a:avLst/>
          </a:prstGeom>
        </p:spPr>
        <p:txBody>
          <a:bodyPr/>
          <a:lstStyle>
            <a:lvl1pPr>
              <a:buClr>
                <a:srgbClr val="ED7421"/>
              </a:buClr>
              <a:defRPr sz="24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rgbClr val="ED7421"/>
              </a:buClr>
              <a:defRPr sz="20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ED7421"/>
              </a:buClr>
              <a:defRPr sz="18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rgbClr val="ED7421"/>
              </a:buClr>
              <a:defRPr sz="16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rgbClr val="ED7421"/>
              </a:buClr>
              <a:defRPr sz="1600" baseline="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61671"/>
            <a:ext cx="5156200" cy="4675793"/>
          </a:xfrm>
          <a:prstGeom prst="rect">
            <a:avLst/>
          </a:prstGeom>
        </p:spPr>
        <p:txBody>
          <a:bodyPr/>
          <a:lstStyle>
            <a:lvl1pPr>
              <a:buClr>
                <a:srgbClr val="ED7421"/>
              </a:buClr>
              <a:defRPr lang="en-US" sz="2400" dirty="0" smtClean="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rgbClr val="ED7421"/>
              </a:buClr>
              <a:defRPr lang="en-US" sz="2000" dirty="0" smtClean="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ED7421"/>
              </a:buClr>
              <a:defRPr lang="en-US" sz="1800" dirty="0" smtClean="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rgbClr val="ED7421"/>
              </a:buClr>
              <a:defRPr lang="en-US" sz="1600" dirty="0" smtClean="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rgbClr val="ED7421"/>
              </a:buClr>
              <a:defRPr lang="en-US" sz="1600" baseline="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buClr>
                <a:srgbClr val="9A9B9C"/>
              </a:buClr>
            </a:pPr>
            <a:endParaRPr lang="en-US" dirty="0"/>
          </a:p>
        </p:txBody>
      </p:sp>
    </p:spTree>
    <p:extLst>
      <p:ext uri="{BB962C8B-B14F-4D97-AF65-F5344CB8AC3E}">
        <p14:creationId xmlns:p14="http://schemas.microsoft.com/office/powerpoint/2010/main" val="325527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BBA2-6E67-4DB6-B981-4205AEF2964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8E43D2-D8E1-452C-BE39-D2F99B14D0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824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7.sv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753E2FA-C0B0-4A2D-91D8-B655AA28DD4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85914" y="6247734"/>
            <a:ext cx="2466714" cy="385244"/>
          </a:xfrm>
          <a:prstGeom prst="rect">
            <a:avLst/>
          </a:prstGeom>
        </p:spPr>
      </p:pic>
    </p:spTree>
    <p:extLst>
      <p:ext uri="{BB962C8B-B14F-4D97-AF65-F5344CB8AC3E}">
        <p14:creationId xmlns:p14="http://schemas.microsoft.com/office/powerpoint/2010/main" val="2851908551"/>
      </p:ext>
    </p:extLst>
  </p:cSld>
  <p:clrMap bg1="lt1" tx1="dk1" bg2="lt2" tx2="dk2" accent1="accent1" accent2="accent2" accent3="accent3" accent4="accent4" accent5="accent5" accent6="accent6" hlink="hlink" folHlink="folHlink"/>
  <p:sldLayoutIdLst>
    <p:sldLayoutId id="2147483737" r:id="rId1"/>
    <p:sldLayoutId id="2147483768" r:id="rId2"/>
    <p:sldLayoutId id="2147483770" r:id="rId3"/>
    <p:sldLayoutId id="2147483761" r:id="rId4"/>
    <p:sldLayoutId id="2147483762" r:id="rId5"/>
    <p:sldLayoutId id="2147483766" r:id="rId6"/>
    <p:sldLayoutId id="214748377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F7261-5D4A-4DC3-846A-91B806D3C86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72BA906-4FEE-4004-B531-1F4855F1B1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952" y="6035040"/>
            <a:ext cx="2751798" cy="429768"/>
          </a:xfrm>
          <a:prstGeom prst="rect">
            <a:avLst/>
          </a:prstGeom>
        </p:spPr>
      </p:pic>
      <p:sp>
        <p:nvSpPr>
          <p:cNvPr id="9" name="Title 1">
            <a:extLst>
              <a:ext uri="{FF2B5EF4-FFF2-40B4-BE49-F238E27FC236}">
                <a16:creationId xmlns:a16="http://schemas.microsoft.com/office/drawing/2014/main" id="{7D296846-D0C3-4DA0-B916-715ED7C04CEE}"/>
              </a:ext>
            </a:extLst>
          </p:cNvPr>
          <p:cNvSpPr txBox="1">
            <a:spLocks/>
          </p:cNvSpPr>
          <p:nvPr userDrawn="1"/>
        </p:nvSpPr>
        <p:spPr>
          <a:xfrm>
            <a:off x="516294" y="562526"/>
            <a:ext cx="9144000" cy="2387600"/>
          </a:xfrm>
        </p:spPr>
        <p:txBody>
          <a:bodyPr anchor="t">
            <a:normAutofit/>
          </a:bodyPr>
          <a:lstStyle>
            <a:lvl1pPr algn="l" defTabSz="914400"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034792300"/>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7.jpeg"/><Relationship Id="rId21" Type="http://schemas.openxmlformats.org/officeDocument/2006/relationships/image" Target="../media/image30.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png"/><Relationship Id="rId7"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25.png"/><Relationship Id="rId29" Type="http://schemas.openxmlformats.org/officeDocument/2006/relationships/image" Target="../media/image38.jpe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0.jpe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3" Type="http://schemas.openxmlformats.org/officeDocument/2006/relationships/image" Target="../media/image61.png"/><Relationship Id="rId58" Type="http://schemas.openxmlformats.org/officeDocument/2006/relationships/image" Target="../media/image66.png"/><Relationship Id="rId5" Type="http://schemas.openxmlformats.org/officeDocument/2006/relationships/image" Target="../media/image14.png"/><Relationship Id="rId19"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jpe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 Id="rId56" Type="http://schemas.openxmlformats.org/officeDocument/2006/relationships/image" Target="../media/image64.png"/><Relationship Id="rId8" Type="http://schemas.openxmlformats.org/officeDocument/2006/relationships/image" Target="../media/image17.png"/><Relationship Id="rId51" Type="http://schemas.openxmlformats.org/officeDocument/2006/relationships/image" Target="../media/image59.png"/><Relationship Id="rId3" Type="http://schemas.openxmlformats.org/officeDocument/2006/relationships/image" Target="../media/image12.jpe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1.jpeg"/><Relationship Id="rId38" Type="http://schemas.openxmlformats.org/officeDocument/2006/relationships/image" Target="../media/image46.jpeg"/><Relationship Id="rId46" Type="http://schemas.openxmlformats.org/officeDocument/2006/relationships/image" Target="../media/image54.png"/><Relationship Id="rId59" Type="http://schemas.openxmlformats.org/officeDocument/2006/relationships/image" Target="../media/image67.png"/><Relationship Id="rId20" Type="http://schemas.openxmlformats.org/officeDocument/2006/relationships/image" Target="../media/image29.png"/><Relationship Id="rId41" Type="http://schemas.openxmlformats.org/officeDocument/2006/relationships/image" Target="../media/image49.png"/><Relationship Id="rId54"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15.png"/><Relationship Id="rId15" Type="http://schemas.openxmlformats.org/officeDocument/2006/relationships/image" Target="../media/image24.emf"/><Relationship Id="rId23" Type="http://schemas.openxmlformats.org/officeDocument/2006/relationships/image" Target="../media/image32.jpeg"/><Relationship Id="rId28" Type="http://schemas.openxmlformats.org/officeDocument/2006/relationships/image" Target="../media/image37.png"/><Relationship Id="rId36" Type="http://schemas.openxmlformats.org/officeDocument/2006/relationships/image" Target="../media/image44.png"/><Relationship Id="rId49" Type="http://schemas.openxmlformats.org/officeDocument/2006/relationships/image" Target="../media/image57.png"/><Relationship Id="rId57" Type="http://schemas.openxmlformats.org/officeDocument/2006/relationships/image" Target="../media/image65.png"/><Relationship Id="rId10" Type="http://schemas.openxmlformats.org/officeDocument/2006/relationships/image" Target="../media/image19.png"/><Relationship Id="rId31" Type="http://schemas.openxmlformats.org/officeDocument/2006/relationships/hyperlink" Target="http://www.acgisoftware.com/index.aspx" TargetMode="External"/><Relationship Id="rId44" Type="http://schemas.openxmlformats.org/officeDocument/2006/relationships/image" Target="../media/image52.png"/><Relationship Id="rId52"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image" Target="../media/image70.png"/><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4AF3DD-F885-43C4-99FA-BD529CA3FEFF}"/>
              </a:ext>
            </a:extLst>
          </p:cNvPr>
          <p:cNvSpPr>
            <a:spLocks noGrp="1"/>
          </p:cNvSpPr>
          <p:nvPr>
            <p:ph type="ctrTitle"/>
          </p:nvPr>
        </p:nvSpPr>
        <p:spPr/>
        <p:txBody>
          <a:bodyPr>
            <a:normAutofit/>
          </a:bodyPr>
          <a:lstStyle/>
          <a:p>
            <a:r>
              <a:rPr lang="en-US" sz="4400" b="1" dirty="0"/>
              <a:t>Digital Engagement Platform</a:t>
            </a:r>
          </a:p>
        </p:txBody>
      </p:sp>
      <p:sp>
        <p:nvSpPr>
          <p:cNvPr id="2" name="TextBox 1">
            <a:extLst>
              <a:ext uri="{FF2B5EF4-FFF2-40B4-BE49-F238E27FC236}">
                <a16:creationId xmlns:a16="http://schemas.microsoft.com/office/drawing/2014/main" id="{C124608B-501E-4BA0-8200-C0497940D9C3}"/>
              </a:ext>
            </a:extLst>
          </p:cNvPr>
          <p:cNvSpPr txBox="1"/>
          <p:nvPr/>
        </p:nvSpPr>
        <p:spPr>
          <a:xfrm>
            <a:off x="516294" y="2459504"/>
            <a:ext cx="3677574" cy="1938992"/>
          </a:xfrm>
          <a:prstGeom prst="rect">
            <a:avLst/>
          </a:prstGeom>
          <a:noFill/>
        </p:spPr>
        <p:txBody>
          <a:bodyPr wrap="squar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Grant Jones</a:t>
            </a:r>
          </a:p>
          <a:p>
            <a:r>
              <a:rPr lang="en-US" sz="2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Sr. Account Executive</a:t>
            </a:r>
          </a:p>
          <a:p>
            <a:endParaRPr lang="en-US" sz="24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Jenny Taylor</a:t>
            </a:r>
          </a:p>
          <a:p>
            <a:r>
              <a:rPr lang="en-US" sz="2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Sales Engineer</a:t>
            </a:r>
          </a:p>
        </p:txBody>
      </p:sp>
    </p:spTree>
    <p:extLst>
      <p:ext uri="{BB962C8B-B14F-4D97-AF65-F5344CB8AC3E}">
        <p14:creationId xmlns:p14="http://schemas.microsoft.com/office/powerpoint/2010/main" val="247826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48DFF2-15A7-4CE2-A313-0DB4585C0A80}"/>
              </a:ext>
            </a:extLst>
          </p:cNvPr>
          <p:cNvCxnSpPr>
            <a:cxnSpLocks/>
          </p:cNvCxnSpPr>
          <p:nvPr/>
        </p:nvCxnSpPr>
        <p:spPr>
          <a:xfrm>
            <a:off x="2081873" y="2341178"/>
            <a:ext cx="0" cy="2623692"/>
          </a:xfrm>
          <a:prstGeom prst="line">
            <a:avLst/>
          </a:prstGeom>
          <a:ln w="25400">
            <a:solidFill>
              <a:srgbClr val="F58026"/>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8E5AD5E-FB34-4931-9785-709635A0590C}"/>
              </a:ext>
            </a:extLst>
          </p:cNvPr>
          <p:cNvSpPr txBox="1">
            <a:spLocks/>
          </p:cNvSpPr>
          <p:nvPr/>
        </p:nvSpPr>
        <p:spPr>
          <a:xfrm>
            <a:off x="2240680" y="919654"/>
            <a:ext cx="3814351" cy="5938345"/>
          </a:xfrm>
          <a:prstGeom prst="rect">
            <a:avLst/>
          </a:prstGeom>
        </p:spPr>
        <p:txBody>
          <a:bodyPr anchor="ctr"/>
          <a:lstStyle>
            <a:lvl1pPr marL="228600" indent="-228600" algn="l" defTabSz="914400" rtl="0" eaLnBrk="1" latinLnBrk="0" hangingPunct="1">
              <a:lnSpc>
                <a:spcPct val="90000"/>
              </a:lnSpc>
              <a:spcBef>
                <a:spcPts val="1000"/>
              </a:spcBef>
              <a:buClr>
                <a:srgbClr val="ED7421"/>
              </a:buClr>
              <a:buFont typeface="Arial" panose="020B0604020202020204" pitchFamily="34" charset="0"/>
              <a:buChar char="•"/>
              <a:defRPr sz="2800" kern="1200">
                <a:solidFill>
                  <a:schemeClr val="bg2">
                    <a:lumMod val="25000"/>
                  </a:schemeClr>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Clr>
                <a:srgbClr val="ED7421"/>
              </a:buClr>
              <a:buFont typeface="Arial" panose="020B0604020202020204" pitchFamily="34" charset="0"/>
              <a:buChar char="•"/>
              <a:defRPr sz="2400" kern="1200">
                <a:solidFill>
                  <a:schemeClr val="bg2">
                    <a:lumMod val="25000"/>
                  </a:schemeClr>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Clr>
                <a:srgbClr val="ED7421"/>
              </a:buClr>
              <a:buFont typeface="Arial" panose="020B0604020202020204" pitchFamily="34" charset="0"/>
              <a:buChar char="•"/>
              <a:defRPr sz="2000" kern="1200">
                <a:solidFill>
                  <a:schemeClr val="bg2">
                    <a:lumMod val="25000"/>
                  </a:schemeClr>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Clr>
                <a:srgbClr val="ED7421"/>
              </a:buClr>
              <a:buFont typeface="Arial" panose="020B0604020202020204" pitchFamily="34" charset="0"/>
              <a:buChar char="•"/>
              <a:defRPr sz="1800" kern="1200">
                <a:solidFill>
                  <a:schemeClr val="bg2">
                    <a:lumMod val="25000"/>
                  </a:schemeClr>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Clr>
                <a:srgbClr val="ED7421"/>
              </a:buClr>
              <a:buFont typeface="Arial" panose="020B0604020202020204" pitchFamily="34" charset="0"/>
              <a:buChar char="•"/>
              <a:defRPr sz="1800" kern="1200">
                <a:solidFill>
                  <a:schemeClr val="bg2">
                    <a:lumMod val="25000"/>
                  </a:schemeClr>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lumMod val="50000"/>
                  </a:schemeClr>
                </a:solidFill>
              </a:rPr>
              <a:t>Introduction</a:t>
            </a:r>
          </a:p>
          <a:p>
            <a:pPr marL="0" indent="0">
              <a:buFont typeface="Arial" panose="020B0604020202020204" pitchFamily="34" charset="0"/>
              <a:buNone/>
            </a:pPr>
            <a:r>
              <a:rPr lang="en-US" sz="2400" dirty="0">
                <a:solidFill>
                  <a:schemeClr val="bg1">
                    <a:lumMod val="50000"/>
                  </a:schemeClr>
                </a:solidFill>
              </a:rPr>
              <a:t>The Higher Logic Solution</a:t>
            </a:r>
          </a:p>
          <a:p>
            <a:pPr marL="0" indent="0">
              <a:buNone/>
            </a:pPr>
            <a:r>
              <a:rPr lang="en-US" sz="2400" dirty="0">
                <a:solidFill>
                  <a:schemeClr val="bg1">
                    <a:lumMod val="50000"/>
                  </a:schemeClr>
                </a:solidFill>
              </a:rPr>
              <a:t>Demo</a:t>
            </a:r>
          </a:p>
          <a:p>
            <a:pPr marL="0" indent="0">
              <a:buFont typeface="Arial" panose="020B0604020202020204" pitchFamily="34" charset="0"/>
              <a:buNone/>
            </a:pPr>
            <a:r>
              <a:rPr lang="en-US" sz="2400" dirty="0">
                <a:solidFill>
                  <a:schemeClr val="bg1">
                    <a:lumMod val="50000"/>
                  </a:schemeClr>
                </a:solidFill>
              </a:rPr>
              <a:t>Q&amp;A</a:t>
            </a:r>
          </a:p>
          <a:p>
            <a:pPr marL="342900" indent="-342900"/>
            <a:endParaRPr lang="en-US" dirty="0"/>
          </a:p>
        </p:txBody>
      </p:sp>
    </p:spTree>
    <p:extLst>
      <p:ext uri="{BB962C8B-B14F-4D97-AF65-F5344CB8AC3E}">
        <p14:creationId xmlns:p14="http://schemas.microsoft.com/office/powerpoint/2010/main" val="6055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38DA35-F389-46E2-B0B6-5718EA35F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12192000" cy="4572000"/>
          </a:xfrm>
          <a:prstGeom prst="rect">
            <a:avLst/>
          </a:prstGeom>
        </p:spPr>
      </p:pic>
      <p:sp>
        <p:nvSpPr>
          <p:cNvPr id="20" name="TextBox 19">
            <a:extLst>
              <a:ext uri="{FF2B5EF4-FFF2-40B4-BE49-F238E27FC236}">
                <a16:creationId xmlns:a16="http://schemas.microsoft.com/office/drawing/2014/main" id="{1AFD0CFA-AB22-411C-8BF4-0CCE507F3BAB}"/>
              </a:ext>
            </a:extLst>
          </p:cNvPr>
          <p:cNvSpPr txBox="1"/>
          <p:nvPr/>
        </p:nvSpPr>
        <p:spPr>
          <a:xfrm>
            <a:off x="6149139" y="2107673"/>
            <a:ext cx="4811786" cy="3170099"/>
          </a:xfrm>
          <a:prstGeom prst="rect">
            <a:avLst/>
          </a:prstGeom>
          <a:noFill/>
        </p:spPr>
        <p:txBody>
          <a:bodyPr wrap="square" rtlCol="0">
            <a:spAutoFit/>
          </a:bodyPr>
          <a:lstStyle/>
          <a:p>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Connected and coordinated</a:t>
            </a:r>
          </a:p>
          <a:p>
            <a:endPar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Personalization and relevancy</a:t>
            </a:r>
          </a:p>
          <a:p>
            <a:endPar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 engagement</a:t>
            </a:r>
          </a:p>
          <a:p>
            <a:endPar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NFP best practices</a:t>
            </a:r>
          </a:p>
          <a:p>
            <a:endPar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Peer to peer collaboration</a:t>
            </a:r>
          </a:p>
          <a:p>
            <a:endPar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A2CF61D4-C221-4385-B4DD-F7B630C3C01C}"/>
              </a:ext>
            </a:extLst>
          </p:cNvPr>
          <p:cNvSpPr txBox="1"/>
          <p:nvPr/>
        </p:nvSpPr>
        <p:spPr>
          <a:xfrm>
            <a:off x="1973076" y="2107672"/>
            <a:ext cx="3953567" cy="3170099"/>
          </a:xfrm>
          <a:prstGeom prst="rect">
            <a:avLst/>
          </a:prstGeom>
          <a:noFill/>
        </p:spPr>
        <p:txBody>
          <a:bodyPr wrap="square" rtlCol="0">
            <a:spAutoFit/>
          </a:bodyPr>
          <a:lstStyle/>
          <a:p>
            <a:pPr algn="r"/>
            <a:r>
              <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rPr>
              <a:t>Not integrated</a:t>
            </a:r>
          </a:p>
          <a:p>
            <a:pPr algn="r"/>
            <a:endPar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rPr>
              <a:t>Too many emails</a:t>
            </a:r>
          </a:p>
          <a:p>
            <a:pPr algn="r"/>
            <a:endPar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rPr>
              <a:t>One way messages </a:t>
            </a:r>
          </a:p>
          <a:p>
            <a:pPr algn="r"/>
            <a:endPar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rPr>
              <a:t>Manual, tedious processes</a:t>
            </a:r>
          </a:p>
          <a:p>
            <a:pPr algn="r"/>
            <a:endPar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000" dirty="0">
                <a:solidFill>
                  <a:srgbClr val="6F727C"/>
                </a:solidFill>
                <a:latin typeface="Open Sans" panose="020B0606030504020204" pitchFamily="34" charset="0"/>
                <a:ea typeface="Open Sans" panose="020B0606030504020204" pitchFamily="34" charset="0"/>
                <a:cs typeface="Open Sans" panose="020B0606030504020204" pitchFamily="34" charset="0"/>
              </a:rPr>
              <a:t>Siloed communication</a:t>
            </a:r>
          </a:p>
          <a:p>
            <a:pPr algn="r"/>
            <a:endParaRPr lang="en-US"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C05B8485-FA87-4C51-9850-017490068ADD}"/>
              </a:ext>
            </a:extLst>
          </p:cNvPr>
          <p:cNvSpPr txBox="1"/>
          <p:nvPr/>
        </p:nvSpPr>
        <p:spPr>
          <a:xfrm>
            <a:off x="6651644" y="2856488"/>
            <a:ext cx="2110002" cy="400110"/>
          </a:xfrm>
          <a:prstGeom prst="rect">
            <a:avLst/>
          </a:prstGeom>
          <a:noFill/>
        </p:spPr>
        <p:txBody>
          <a:bodyPr wrap="square" rtlCol="0">
            <a:spAutoFit/>
          </a:bodyPr>
          <a:lstStyle/>
          <a:p>
            <a:pPr algn="ctr"/>
            <a:endParaRPr lang="en-US" sz="2000" b="1" i="1">
              <a:solidFill>
                <a:srgbClr val="F6F6F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64C732BE-3D73-4353-BEB7-06A256D4458C}"/>
              </a:ext>
            </a:extLst>
          </p:cNvPr>
          <p:cNvSpPr txBox="1"/>
          <p:nvPr/>
        </p:nvSpPr>
        <p:spPr>
          <a:xfrm>
            <a:off x="3318390" y="1319564"/>
            <a:ext cx="2570675" cy="461665"/>
          </a:xfrm>
          <a:prstGeom prst="rect">
            <a:avLst/>
          </a:prstGeom>
          <a:noFill/>
        </p:spPr>
        <p:txBody>
          <a:bodyPr wrap="square" rtlCol="0">
            <a:spAutoFit/>
          </a:bodyPr>
          <a:lstStyle/>
          <a:p>
            <a:pPr algn="r"/>
            <a:r>
              <a:rPr lang="en-US" sz="2400" b="1">
                <a:solidFill>
                  <a:srgbClr val="6F727C"/>
                </a:solidFill>
                <a:latin typeface="Open Sans" panose="020B0606030504020204" pitchFamily="34" charset="0"/>
                <a:ea typeface="Open Sans" panose="020B0606030504020204" pitchFamily="34" charset="0"/>
                <a:cs typeface="Open Sans" panose="020B0606030504020204" pitchFamily="34" charset="0"/>
              </a:rPr>
              <a:t>Past</a:t>
            </a:r>
          </a:p>
        </p:txBody>
      </p:sp>
      <p:sp>
        <p:nvSpPr>
          <p:cNvPr id="2" name="Title 1">
            <a:extLst>
              <a:ext uri="{FF2B5EF4-FFF2-40B4-BE49-F238E27FC236}">
                <a16:creationId xmlns:a16="http://schemas.microsoft.com/office/drawing/2014/main" id="{52F90466-0F6B-4AFE-B11C-55611C02FFB3}"/>
              </a:ext>
            </a:extLst>
          </p:cNvPr>
          <p:cNvSpPr>
            <a:spLocks noGrp="1"/>
          </p:cNvSpPr>
          <p:nvPr>
            <p:ph type="title"/>
          </p:nvPr>
        </p:nvSpPr>
        <p:spPr/>
        <p:txBody>
          <a:bodyPr/>
          <a:lstStyle/>
          <a:p>
            <a:r>
              <a:rPr lang="en-US" dirty="0">
                <a:solidFill>
                  <a:schemeClr val="bg1">
                    <a:lumMod val="65000"/>
                  </a:schemeClr>
                </a:solidFill>
              </a:rPr>
              <a:t>Pain points we solve</a:t>
            </a:r>
            <a:endParaRPr lang="en-US" b="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1" name="TextBox 20">
            <a:extLst>
              <a:ext uri="{FF2B5EF4-FFF2-40B4-BE49-F238E27FC236}">
                <a16:creationId xmlns:a16="http://schemas.microsoft.com/office/drawing/2014/main" id="{6945CBC7-C1F6-40A8-BEEB-51854E906A0C}"/>
              </a:ext>
            </a:extLst>
          </p:cNvPr>
          <p:cNvSpPr txBox="1"/>
          <p:nvPr/>
        </p:nvSpPr>
        <p:spPr>
          <a:xfrm>
            <a:off x="6160525" y="1311368"/>
            <a:ext cx="4048187" cy="461665"/>
          </a:xfrm>
          <a:prstGeom prst="rect">
            <a:avLst/>
          </a:prstGeom>
          <a:noFill/>
        </p:spPr>
        <p:txBody>
          <a:bodyPr wrap="square" rtlCol="0">
            <a:spAutoFit/>
          </a:bodyPr>
          <a:lstStyle/>
          <a:p>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Future </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Higher Logic</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53646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p:txBody>
          <a:bodyPr/>
          <a:lstStyle/>
          <a:p>
            <a:r>
              <a:rPr lang="en-US"/>
              <a:t>Why Community?</a:t>
            </a:r>
          </a:p>
        </p:txBody>
      </p:sp>
      <p:grpSp>
        <p:nvGrpSpPr>
          <p:cNvPr id="4" name="Group 3">
            <a:extLst>
              <a:ext uri="{FF2B5EF4-FFF2-40B4-BE49-F238E27FC236}">
                <a16:creationId xmlns:a16="http://schemas.microsoft.com/office/drawing/2014/main" id="{E411D840-5162-4233-9D86-0CFE27D30171}"/>
              </a:ext>
            </a:extLst>
          </p:cNvPr>
          <p:cNvGrpSpPr/>
          <p:nvPr/>
        </p:nvGrpSpPr>
        <p:grpSpPr>
          <a:xfrm>
            <a:off x="669453" y="1486392"/>
            <a:ext cx="11015060" cy="4011944"/>
            <a:chOff x="669453" y="1486392"/>
            <a:chExt cx="11015060" cy="4011944"/>
          </a:xfrm>
        </p:grpSpPr>
        <p:pic>
          <p:nvPicPr>
            <p:cNvPr id="3" name="Graphic 2">
              <a:extLst>
                <a:ext uri="{FF2B5EF4-FFF2-40B4-BE49-F238E27FC236}">
                  <a16:creationId xmlns:a16="http://schemas.microsoft.com/office/drawing/2014/main" id="{5D6225B3-C7B1-4430-A5A3-C961ED3F62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453" y="1486392"/>
              <a:ext cx="10814993" cy="2121847"/>
            </a:xfrm>
            <a:prstGeom prst="rect">
              <a:avLst/>
            </a:prstGeom>
          </p:spPr>
        </p:pic>
        <p:sp>
          <p:nvSpPr>
            <p:cNvPr id="69" name="TextBox 68">
              <a:extLst>
                <a:ext uri="{FF2B5EF4-FFF2-40B4-BE49-F238E27FC236}">
                  <a16:creationId xmlns:a16="http://schemas.microsoft.com/office/drawing/2014/main" id="{72D0A31A-FE12-425D-AB33-8B6E0D4E5F95}"/>
                </a:ext>
              </a:extLst>
            </p:cNvPr>
            <p:cNvSpPr txBox="1"/>
            <p:nvPr/>
          </p:nvSpPr>
          <p:spPr>
            <a:xfrm>
              <a:off x="741554" y="3686112"/>
              <a:ext cx="1924716" cy="1323439"/>
            </a:xfrm>
            <a:prstGeom prst="rect">
              <a:avLst/>
            </a:prstGeom>
            <a:noFill/>
          </p:spPr>
          <p:txBody>
            <a:bodyPr wrap="square" rtlCol="0">
              <a:spAutoFit/>
            </a:bodyPr>
            <a:lstStyle/>
            <a:p>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 </a:t>
              </a:r>
              <a:r>
                <a:rPr lang="en-US" sz="1600" b="1">
                  <a:solidFill>
                    <a:schemeClr val="accent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lack of engagement </a:t>
              </a:r>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is the top reason </a:t>
              </a:r>
              <a:r>
                <a:rPr lang="en-US" sz="1600" b="1">
                  <a:solidFill>
                    <a:schemeClr val="accent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members don’t renew</a:t>
              </a:r>
            </a:p>
          </p:txBody>
        </p:sp>
        <p:sp>
          <p:nvSpPr>
            <p:cNvPr id="73" name="Content Placeholder 2">
              <a:extLst>
                <a:ext uri="{FF2B5EF4-FFF2-40B4-BE49-F238E27FC236}">
                  <a16:creationId xmlns:a16="http://schemas.microsoft.com/office/drawing/2014/main" id="{5058E2A5-D8D8-4771-936A-64F74C0B3B98}"/>
                </a:ext>
              </a:extLst>
            </p:cNvPr>
            <p:cNvSpPr txBox="1">
              <a:spLocks/>
            </p:cNvSpPr>
            <p:nvPr/>
          </p:nvSpPr>
          <p:spPr>
            <a:xfrm>
              <a:off x="773646" y="1620986"/>
              <a:ext cx="1855193" cy="559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18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ENGAGEMENT</a:t>
              </a:r>
            </a:p>
          </p:txBody>
        </p:sp>
        <p:sp>
          <p:nvSpPr>
            <p:cNvPr id="71" name="TextBox 70">
              <a:extLst>
                <a:ext uri="{FF2B5EF4-FFF2-40B4-BE49-F238E27FC236}">
                  <a16:creationId xmlns:a16="http://schemas.microsoft.com/office/drawing/2014/main" id="{C39357A8-FC72-471B-A6EE-5D73933EA93E}"/>
                </a:ext>
              </a:extLst>
            </p:cNvPr>
            <p:cNvSpPr txBox="1"/>
            <p:nvPr/>
          </p:nvSpPr>
          <p:spPr>
            <a:xfrm>
              <a:off x="2908827" y="3682454"/>
              <a:ext cx="1979852" cy="1323439"/>
            </a:xfrm>
            <a:prstGeom prst="rect">
              <a:avLst/>
            </a:prstGeom>
            <a:noFill/>
          </p:spPr>
          <p:txBody>
            <a:bodyPr wrap="square" rtlCol="0">
              <a:spAutoFit/>
            </a:bodyPr>
            <a:lstStyle/>
            <a:p>
              <a:r>
                <a:rPr lang="en-US" sz="1600">
                  <a:solidFill>
                    <a:srgbClr val="1A595F"/>
                  </a:solidFill>
                  <a:latin typeface="Open Sans Extrabold" panose="020B0906030804020204" pitchFamily="34" charset="0"/>
                  <a:ea typeface="Open Sans Extrabold" panose="020B0906030804020204" pitchFamily="34" charset="0"/>
                  <a:cs typeface="Open Sans Extrabold" panose="020B0906030804020204" pitchFamily="34" charset="0"/>
                </a:rPr>
                <a:t>Membership </a:t>
              </a:r>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can </a:t>
              </a:r>
              <a:r>
                <a:rPr lang="en-US" sz="1600">
                  <a:solidFill>
                    <a:srgbClr val="1A595F"/>
                  </a:solidFill>
                  <a:latin typeface="Open Sans Extrabold" panose="020B0906030804020204" pitchFamily="34" charset="0"/>
                  <a:ea typeface="Open Sans Extrabold" panose="020B0906030804020204" pitchFamily="34" charset="0"/>
                  <a:cs typeface="Open Sans Extrabold" panose="020B0906030804020204" pitchFamily="34" charset="0"/>
                </a:rPr>
                <a:t>grow up to 3% </a:t>
              </a:r>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 the first year with an online community</a:t>
              </a:r>
            </a:p>
          </p:txBody>
        </p:sp>
        <p:sp>
          <p:nvSpPr>
            <p:cNvPr id="74" name="Content Placeholder 2">
              <a:extLst>
                <a:ext uri="{FF2B5EF4-FFF2-40B4-BE49-F238E27FC236}">
                  <a16:creationId xmlns:a16="http://schemas.microsoft.com/office/drawing/2014/main" id="{30BA7490-E124-44EE-A9FD-55118280E49D}"/>
                </a:ext>
              </a:extLst>
            </p:cNvPr>
            <p:cNvSpPr txBox="1">
              <a:spLocks/>
            </p:cNvSpPr>
            <p:nvPr/>
          </p:nvSpPr>
          <p:spPr>
            <a:xfrm>
              <a:off x="2920333" y="1630747"/>
              <a:ext cx="1739948" cy="559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18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GROWTH</a:t>
              </a:r>
            </a:p>
          </p:txBody>
        </p:sp>
        <p:sp>
          <p:nvSpPr>
            <p:cNvPr id="70" name="TextBox 69">
              <a:extLst>
                <a:ext uri="{FF2B5EF4-FFF2-40B4-BE49-F238E27FC236}">
                  <a16:creationId xmlns:a16="http://schemas.microsoft.com/office/drawing/2014/main" id="{568D4A7D-B14A-4010-9799-0A39A22FF385}"/>
                </a:ext>
              </a:extLst>
            </p:cNvPr>
            <p:cNvSpPr txBox="1"/>
            <p:nvPr/>
          </p:nvSpPr>
          <p:spPr>
            <a:xfrm>
              <a:off x="5081432" y="3682454"/>
              <a:ext cx="1932347" cy="1569660"/>
            </a:xfrm>
            <a:prstGeom prst="rect">
              <a:avLst/>
            </a:prstGeom>
            <a:noFill/>
          </p:spPr>
          <p:txBody>
            <a:bodyPr wrap="square" rtlCol="0">
              <a:spAutoFit/>
            </a:bodyPr>
            <a:lstStyle/>
            <a:p>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The average online community supports a </a:t>
              </a:r>
              <a:r>
                <a:rPr lang="en-US" sz="1600">
                  <a:solidFill>
                    <a:srgbClr val="6AA5A3"/>
                  </a:solidFill>
                  <a:latin typeface="Open Sans Extrabold" panose="020B0906030804020204" pitchFamily="34" charset="0"/>
                  <a:ea typeface="Open Sans Extrabold" panose="020B0906030804020204" pitchFamily="34" charset="0"/>
                  <a:cs typeface="Open Sans Extrabold" panose="020B0906030804020204" pitchFamily="34" charset="0"/>
                </a:rPr>
                <a:t>7% increase</a:t>
              </a:r>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 member retention rates</a:t>
              </a:r>
            </a:p>
          </p:txBody>
        </p:sp>
        <p:sp>
          <p:nvSpPr>
            <p:cNvPr id="77" name="Content Placeholder 2">
              <a:extLst>
                <a:ext uri="{FF2B5EF4-FFF2-40B4-BE49-F238E27FC236}">
                  <a16:creationId xmlns:a16="http://schemas.microsoft.com/office/drawing/2014/main" id="{2A9220D2-F581-4F80-8DB4-1755ADA5893C}"/>
                </a:ext>
              </a:extLst>
            </p:cNvPr>
            <p:cNvSpPr txBox="1">
              <a:spLocks/>
            </p:cNvSpPr>
            <p:nvPr/>
          </p:nvSpPr>
          <p:spPr>
            <a:xfrm>
              <a:off x="5109717" y="1620986"/>
              <a:ext cx="1986494" cy="559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18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RETENTION</a:t>
              </a:r>
            </a:p>
          </p:txBody>
        </p:sp>
        <p:sp>
          <p:nvSpPr>
            <p:cNvPr id="72" name="TextBox 71">
              <a:extLst>
                <a:ext uri="{FF2B5EF4-FFF2-40B4-BE49-F238E27FC236}">
                  <a16:creationId xmlns:a16="http://schemas.microsoft.com/office/drawing/2014/main" id="{7569CCA4-9481-433D-A2A2-F342C0B9BB38}"/>
                </a:ext>
              </a:extLst>
            </p:cNvPr>
            <p:cNvSpPr txBox="1"/>
            <p:nvPr/>
          </p:nvSpPr>
          <p:spPr>
            <a:xfrm>
              <a:off x="7265155" y="3682454"/>
              <a:ext cx="2026561" cy="1569660"/>
            </a:xfrm>
            <a:prstGeom prst="rect">
              <a:avLst/>
            </a:prstGeom>
            <a:noFill/>
          </p:spPr>
          <p:txBody>
            <a:bodyPr wrap="square" rtlCol="0">
              <a:spAutoFit/>
            </a:bodyPr>
            <a:lstStyle/>
            <a:p>
              <a:r>
                <a:rPr lang="en-US" sz="1600">
                  <a:solidFill>
                    <a:srgbClr val="F67924"/>
                  </a:solidFill>
                  <a:latin typeface="Open Sans Extrabold" panose="020B0906030804020204" pitchFamily="34" charset="0"/>
                  <a:ea typeface="Open Sans Extrabold" panose="020B0906030804020204" pitchFamily="34" charset="0"/>
                  <a:cs typeface="Open Sans Extrabold" panose="020B0906030804020204" pitchFamily="34" charset="0"/>
                </a:rPr>
                <a:t>Online</a:t>
              </a:r>
              <a:r>
                <a:rPr lang="en-US" sz="16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600">
                  <a:solidFill>
                    <a:srgbClr val="F67924"/>
                  </a:solidFill>
                  <a:latin typeface="Open Sans Extrabold" panose="020B0906030804020204" pitchFamily="34" charset="0"/>
                  <a:ea typeface="Open Sans Extrabold" panose="020B0906030804020204" pitchFamily="34" charset="0"/>
                  <a:cs typeface="Open Sans Extrabold" panose="020B0906030804020204" pitchFamily="34" charset="0"/>
                </a:rPr>
                <a:t>communities</a:t>
              </a:r>
              <a:r>
                <a:rPr lang="en-US" sz="16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can contribute to </a:t>
              </a:r>
              <a:r>
                <a:rPr lang="en-US" sz="1600" b="1">
                  <a:solidFill>
                    <a:srgbClr val="F67924"/>
                  </a:solidFill>
                  <a:latin typeface="Open Sans Extrabold" panose="020B0906030804020204" pitchFamily="34" charset="0"/>
                  <a:ea typeface="Open Sans Extrabold" panose="020B0906030804020204" pitchFamily="34" charset="0"/>
                  <a:cs typeface="Open Sans Extrabold" panose="020B0906030804020204" pitchFamily="34" charset="0"/>
                </a:rPr>
                <a:t>33% growth</a:t>
              </a:r>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 annual conference attendance</a:t>
              </a:r>
            </a:p>
          </p:txBody>
        </p:sp>
        <p:sp>
          <p:nvSpPr>
            <p:cNvPr id="78" name="Content Placeholder 2">
              <a:extLst>
                <a:ext uri="{FF2B5EF4-FFF2-40B4-BE49-F238E27FC236}">
                  <a16:creationId xmlns:a16="http://schemas.microsoft.com/office/drawing/2014/main" id="{D9A8F0E0-3962-4368-BDFA-CBC4F0DFA571}"/>
                </a:ext>
              </a:extLst>
            </p:cNvPr>
            <p:cNvSpPr txBox="1">
              <a:spLocks/>
            </p:cNvSpPr>
            <p:nvPr/>
          </p:nvSpPr>
          <p:spPr>
            <a:xfrm>
              <a:off x="7287356" y="1611403"/>
              <a:ext cx="2202107" cy="694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18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ATTENDANCE</a:t>
              </a:r>
            </a:p>
          </p:txBody>
        </p:sp>
        <p:sp>
          <p:nvSpPr>
            <p:cNvPr id="79" name="Content Placeholder 2">
              <a:extLst>
                <a:ext uri="{FF2B5EF4-FFF2-40B4-BE49-F238E27FC236}">
                  <a16:creationId xmlns:a16="http://schemas.microsoft.com/office/drawing/2014/main" id="{2CEAF5DB-9529-4034-9228-E1F644B2C4D7}"/>
                </a:ext>
              </a:extLst>
            </p:cNvPr>
            <p:cNvSpPr txBox="1">
              <a:spLocks/>
            </p:cNvSpPr>
            <p:nvPr/>
          </p:nvSpPr>
          <p:spPr>
            <a:xfrm>
              <a:off x="9482406" y="1601382"/>
              <a:ext cx="2202107" cy="694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F727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18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INTELLIGENCE</a:t>
              </a:r>
            </a:p>
          </p:txBody>
        </p:sp>
        <p:sp>
          <p:nvSpPr>
            <p:cNvPr id="81" name="TextBox 80">
              <a:extLst>
                <a:ext uri="{FF2B5EF4-FFF2-40B4-BE49-F238E27FC236}">
                  <a16:creationId xmlns:a16="http://schemas.microsoft.com/office/drawing/2014/main" id="{43C2A75A-6839-49B9-B15D-751259A85D96}"/>
                </a:ext>
              </a:extLst>
            </p:cNvPr>
            <p:cNvSpPr txBox="1"/>
            <p:nvPr/>
          </p:nvSpPr>
          <p:spPr>
            <a:xfrm>
              <a:off x="9458991" y="3682454"/>
              <a:ext cx="2109092" cy="1815882"/>
            </a:xfrm>
            <a:prstGeom prst="rect">
              <a:avLst/>
            </a:prstGeom>
            <a:noFill/>
          </p:spPr>
          <p:txBody>
            <a:bodyPr wrap="square" rtlCol="0">
              <a:spAutoFit/>
            </a:bodyPr>
            <a:lstStyle/>
            <a:p>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Use data to </a:t>
              </a:r>
              <a:r>
                <a:rPr lang="en-US" sz="1600">
                  <a:solidFill>
                    <a:srgbClr val="F45924"/>
                  </a:solidFill>
                  <a:latin typeface="Open Sans Extrabold" panose="020B0906030804020204" pitchFamily="34" charset="0"/>
                  <a:ea typeface="Open Sans Extrabold" panose="020B0906030804020204" pitchFamily="34" charset="0"/>
                  <a:cs typeface="Open Sans Extrabold" panose="020B0906030804020204" pitchFamily="34" charset="0"/>
                </a:rPr>
                <a:t>better understand your members</a:t>
              </a:r>
              <a:r>
                <a:rPr lang="en-US" sz="16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and deliver a personalized, relevant experience to them</a:t>
              </a:r>
            </a:p>
          </p:txBody>
        </p:sp>
      </p:grpSp>
    </p:spTree>
    <p:extLst>
      <p:ext uri="{BB962C8B-B14F-4D97-AF65-F5344CB8AC3E}">
        <p14:creationId xmlns:p14="http://schemas.microsoft.com/office/powerpoint/2010/main" val="4264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308374" y="0"/>
            <a:ext cx="4883625" cy="6858000"/>
          </a:xfrm>
          <a:prstGeom prst="rect">
            <a:avLst/>
          </a:prstGeom>
          <a:solidFill>
            <a:srgbClr val="F076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4" name="Content Placeholder 3"/>
          <p:cNvSpPr>
            <a:spLocks noGrp="1"/>
          </p:cNvSpPr>
          <p:nvPr>
            <p:ph sz="half" idx="1"/>
          </p:nvPr>
        </p:nvSpPr>
        <p:spPr>
          <a:xfrm>
            <a:off x="525157" y="2392065"/>
            <a:ext cx="6268052" cy="2457920"/>
          </a:xfrm>
          <a:noFill/>
        </p:spPr>
        <p:txBody>
          <a:bodyPr numCol="2"/>
          <a:lstStyle/>
          <a:p>
            <a:pPr marL="6350" indent="6350">
              <a:lnSpc>
                <a:spcPct val="150000"/>
              </a:lnSpc>
              <a:buNone/>
            </a:pPr>
            <a:r>
              <a:rPr lang="en-US" sz="2000" dirty="0">
                <a:solidFill>
                  <a:srgbClr val="747678"/>
                </a:solidFill>
              </a:rPr>
              <a:t>Discussion Groups</a:t>
            </a:r>
          </a:p>
          <a:p>
            <a:pPr marL="6350" indent="6350">
              <a:lnSpc>
                <a:spcPct val="150000"/>
              </a:lnSpc>
              <a:buNone/>
            </a:pPr>
            <a:r>
              <a:rPr lang="en-US" sz="2000" dirty="0">
                <a:solidFill>
                  <a:srgbClr val="747678"/>
                </a:solidFill>
              </a:rPr>
              <a:t>Resource Libraries</a:t>
            </a:r>
          </a:p>
          <a:p>
            <a:pPr marL="6350" indent="6350">
              <a:lnSpc>
                <a:spcPct val="150000"/>
              </a:lnSpc>
              <a:buNone/>
            </a:pPr>
            <a:r>
              <a:rPr lang="en-US" sz="2000" dirty="0">
                <a:solidFill>
                  <a:srgbClr val="747678"/>
                </a:solidFill>
              </a:rPr>
              <a:t>Directories</a:t>
            </a:r>
          </a:p>
          <a:p>
            <a:pPr marL="6350" indent="6350">
              <a:lnSpc>
                <a:spcPct val="150000"/>
              </a:lnSpc>
              <a:buNone/>
            </a:pPr>
            <a:r>
              <a:rPr lang="en-US" sz="2000" dirty="0">
                <a:solidFill>
                  <a:srgbClr val="747678"/>
                </a:solidFill>
              </a:rPr>
              <a:t>Blog/Wiki Glossary</a:t>
            </a:r>
          </a:p>
          <a:p>
            <a:pPr marL="6350" indent="6350">
              <a:lnSpc>
                <a:spcPct val="150000"/>
              </a:lnSpc>
              <a:buNone/>
            </a:pPr>
            <a:r>
              <a:rPr lang="en-US" sz="2000" dirty="0">
                <a:solidFill>
                  <a:srgbClr val="747678"/>
                </a:solidFill>
              </a:rPr>
              <a:t>Calendars</a:t>
            </a:r>
          </a:p>
          <a:p>
            <a:pPr marL="6350" indent="6350">
              <a:lnSpc>
                <a:spcPct val="150000"/>
              </a:lnSpc>
              <a:buNone/>
            </a:pPr>
            <a:r>
              <a:rPr lang="en-US" sz="2000" dirty="0">
                <a:solidFill>
                  <a:srgbClr val="747678"/>
                </a:solidFill>
              </a:rPr>
              <a:t>Responsive Design</a:t>
            </a:r>
          </a:p>
          <a:p>
            <a:pPr marL="6350" indent="6350">
              <a:lnSpc>
                <a:spcPct val="150000"/>
              </a:lnSpc>
              <a:buNone/>
            </a:pPr>
            <a:r>
              <a:rPr lang="en-US" sz="2000" dirty="0">
                <a:solidFill>
                  <a:srgbClr val="747678"/>
                </a:solidFill>
              </a:rPr>
              <a:t>Automation Rules</a:t>
            </a:r>
          </a:p>
          <a:p>
            <a:pPr marL="6350" indent="6350">
              <a:lnSpc>
                <a:spcPct val="150000"/>
              </a:lnSpc>
              <a:buNone/>
            </a:pPr>
            <a:r>
              <a:rPr lang="en-US" sz="2000" dirty="0">
                <a:solidFill>
                  <a:srgbClr val="747678"/>
                </a:solidFill>
              </a:rPr>
              <a:t>Analytics</a:t>
            </a:r>
          </a:p>
          <a:p>
            <a:pPr marL="6350" indent="6350">
              <a:lnSpc>
                <a:spcPct val="150000"/>
              </a:lnSpc>
              <a:buNone/>
            </a:pPr>
            <a:r>
              <a:rPr lang="en-US" sz="2000" dirty="0">
                <a:solidFill>
                  <a:srgbClr val="747678"/>
                </a:solidFill>
              </a:rPr>
              <a:t>Gamification </a:t>
            </a:r>
          </a:p>
          <a:p>
            <a:pPr marL="6350" indent="6350">
              <a:buNone/>
            </a:pPr>
            <a:endParaRPr lang="en-US" dirty="0">
              <a:solidFill>
                <a:srgbClr val="747678"/>
              </a:solidFill>
            </a:endParaRPr>
          </a:p>
        </p:txBody>
      </p:sp>
      <p:sp>
        <p:nvSpPr>
          <p:cNvPr id="5" name="Content Placeholder 4"/>
          <p:cNvSpPr>
            <a:spLocks noGrp="1"/>
          </p:cNvSpPr>
          <p:nvPr>
            <p:ph sz="half" idx="2"/>
          </p:nvPr>
        </p:nvSpPr>
        <p:spPr>
          <a:xfrm>
            <a:off x="7928132" y="1120866"/>
            <a:ext cx="4082237" cy="5405652"/>
          </a:xfrm>
          <a:noFill/>
        </p:spPr>
        <p:txBody>
          <a:bodyPr>
            <a:normAutofit fontScale="70000" lnSpcReduction="20000"/>
          </a:bodyPr>
          <a:lstStyle/>
          <a:p>
            <a:pPr marL="0" indent="0">
              <a:lnSpc>
                <a:spcPct val="120000"/>
              </a:lnSpc>
              <a:spcAft>
                <a:spcPts val="600"/>
              </a:spcAft>
              <a:buNone/>
            </a:pPr>
            <a:r>
              <a:rPr lang="en-US" sz="2000" dirty="0">
                <a:solidFill>
                  <a:schemeClr val="bg1"/>
                </a:solidFill>
              </a:rPr>
              <a:t>Content Manager</a:t>
            </a:r>
            <a:br>
              <a:rPr lang="en-US" sz="2000" dirty="0">
                <a:solidFill>
                  <a:schemeClr val="bg1"/>
                </a:solidFill>
              </a:rPr>
            </a:br>
            <a:r>
              <a:rPr lang="en-US" sz="1600" dirty="0">
                <a:solidFill>
                  <a:schemeClr val="bg1"/>
                </a:solidFill>
              </a:rPr>
              <a:t>(Microsites, Event Sites &amp; Intranet)</a:t>
            </a:r>
          </a:p>
          <a:p>
            <a:pPr marL="0" indent="0">
              <a:lnSpc>
                <a:spcPct val="150000"/>
              </a:lnSpc>
              <a:buNone/>
            </a:pPr>
            <a:r>
              <a:rPr lang="en-US" sz="2000" dirty="0">
                <a:solidFill>
                  <a:schemeClr val="bg1"/>
                </a:solidFill>
              </a:rPr>
              <a:t>Event Manager</a:t>
            </a:r>
          </a:p>
          <a:p>
            <a:pPr marL="0" indent="0">
              <a:lnSpc>
                <a:spcPct val="150000"/>
              </a:lnSpc>
              <a:buNone/>
            </a:pPr>
            <a:r>
              <a:rPr lang="en-US" sz="2000" dirty="0">
                <a:solidFill>
                  <a:schemeClr val="bg1"/>
                </a:solidFill>
              </a:rPr>
              <a:t>Volunteer Manager</a:t>
            </a:r>
          </a:p>
          <a:p>
            <a:pPr marL="0" indent="0">
              <a:lnSpc>
                <a:spcPct val="150000"/>
              </a:lnSpc>
              <a:buNone/>
            </a:pPr>
            <a:r>
              <a:rPr lang="en-US" sz="2000" dirty="0">
                <a:solidFill>
                  <a:schemeClr val="bg1"/>
                </a:solidFill>
              </a:rPr>
              <a:t>Mentor Match</a:t>
            </a:r>
          </a:p>
          <a:p>
            <a:pPr marL="0" indent="0">
              <a:lnSpc>
                <a:spcPct val="150000"/>
              </a:lnSpc>
              <a:buNone/>
            </a:pPr>
            <a:r>
              <a:rPr lang="en-US" sz="2000" dirty="0">
                <a:solidFill>
                  <a:schemeClr val="bg1"/>
                </a:solidFill>
              </a:rPr>
              <a:t>Expert/Speaker Bureau</a:t>
            </a:r>
          </a:p>
          <a:p>
            <a:pPr marL="0" indent="0">
              <a:lnSpc>
                <a:spcPct val="150000"/>
              </a:lnSpc>
              <a:buNone/>
            </a:pPr>
            <a:r>
              <a:rPr lang="en-US" sz="2000" dirty="0">
                <a:solidFill>
                  <a:schemeClr val="bg1"/>
                </a:solidFill>
              </a:rPr>
              <a:t>Activity Sync </a:t>
            </a:r>
          </a:p>
          <a:p>
            <a:pPr marL="0" indent="0">
              <a:lnSpc>
                <a:spcPct val="150000"/>
              </a:lnSpc>
              <a:buNone/>
            </a:pPr>
            <a:r>
              <a:rPr lang="en-US" sz="2000" dirty="0">
                <a:solidFill>
                  <a:schemeClr val="bg1"/>
                </a:solidFill>
              </a:rPr>
              <a:t>Group Manager</a:t>
            </a:r>
          </a:p>
          <a:p>
            <a:pPr marL="0" indent="0">
              <a:lnSpc>
                <a:spcPct val="150000"/>
              </a:lnSpc>
              <a:buNone/>
            </a:pPr>
            <a:r>
              <a:rPr lang="en-US" sz="2000" dirty="0">
                <a:solidFill>
                  <a:schemeClr val="bg1"/>
                </a:solidFill>
              </a:rPr>
              <a:t>Community/Event App </a:t>
            </a:r>
          </a:p>
          <a:p>
            <a:pPr marL="0" indent="0">
              <a:lnSpc>
                <a:spcPct val="150000"/>
              </a:lnSpc>
              <a:buNone/>
            </a:pPr>
            <a:r>
              <a:rPr lang="en-US" sz="2000" dirty="0">
                <a:solidFill>
                  <a:schemeClr val="bg1"/>
                </a:solidFill>
              </a:rPr>
              <a:t>Learning Management System (LMS)</a:t>
            </a:r>
          </a:p>
          <a:p>
            <a:pPr marL="0" indent="0">
              <a:lnSpc>
                <a:spcPct val="150000"/>
              </a:lnSpc>
              <a:buNone/>
            </a:pPr>
            <a:r>
              <a:rPr lang="en-US" sz="2000" dirty="0">
                <a:solidFill>
                  <a:schemeClr val="bg1"/>
                </a:solidFill>
              </a:rPr>
              <a:t>Reviews</a:t>
            </a:r>
          </a:p>
          <a:p>
            <a:pPr marL="0" indent="0">
              <a:lnSpc>
                <a:spcPct val="150000"/>
              </a:lnSpc>
              <a:buNone/>
            </a:pPr>
            <a:r>
              <a:rPr lang="en-US" sz="2000" dirty="0">
                <a:solidFill>
                  <a:schemeClr val="bg1"/>
                </a:solidFill>
              </a:rPr>
              <a:t>Data Dashboard</a:t>
            </a:r>
          </a:p>
          <a:p>
            <a:pPr marL="0" indent="0">
              <a:lnSpc>
                <a:spcPct val="150000"/>
              </a:lnSpc>
              <a:buNone/>
            </a:pPr>
            <a:r>
              <a:rPr lang="en-US" sz="2000" dirty="0">
                <a:solidFill>
                  <a:schemeClr val="bg1"/>
                </a:solidFill>
              </a:rPr>
              <a:t>Workspace</a:t>
            </a:r>
          </a:p>
          <a:p>
            <a:pPr marL="0" indent="0">
              <a:lnSpc>
                <a:spcPct val="150000"/>
              </a:lnSpc>
              <a:buNone/>
            </a:pPr>
            <a:endParaRPr lang="en-US" sz="2000" dirty="0">
              <a:solidFill>
                <a:schemeClr val="bg1"/>
              </a:solidFill>
            </a:endParaRPr>
          </a:p>
          <a:p>
            <a:pPr marL="0" indent="0">
              <a:buNone/>
            </a:pPr>
            <a:endParaRPr lang="en-US" sz="2000" dirty="0">
              <a:solidFill>
                <a:schemeClr val="bg1"/>
              </a:solidFill>
            </a:endParaRPr>
          </a:p>
        </p:txBody>
      </p:sp>
      <p:sp>
        <p:nvSpPr>
          <p:cNvPr id="6" name="Title 1">
            <a:extLst>
              <a:ext uri="{FF2B5EF4-FFF2-40B4-BE49-F238E27FC236}">
                <a16:creationId xmlns:a16="http://schemas.microsoft.com/office/drawing/2014/main" id="{07C9DA24-7225-4EB3-A350-62481A2031C1}"/>
              </a:ext>
            </a:extLst>
          </p:cNvPr>
          <p:cNvSpPr txBox="1">
            <a:spLocks/>
          </p:cNvSpPr>
          <p:nvPr/>
        </p:nvSpPr>
        <p:spPr>
          <a:xfrm>
            <a:off x="457200" y="457200"/>
            <a:ext cx="10515600" cy="626921"/>
          </a:xfrm>
          <a:prstGeom prst="rect">
            <a:avLst/>
          </a:prstGeom>
        </p:spPr>
        <p:txBody>
          <a:bodyPr/>
          <a:lstStyle>
            <a:lvl1pPr algn="l" defTabSz="914400" rtl="0" eaLnBrk="1" latinLnBrk="0" hangingPunct="1">
              <a:lnSpc>
                <a:spcPct val="90000"/>
              </a:lnSpc>
              <a:spcBef>
                <a:spcPct val="0"/>
              </a:spcBef>
              <a:buNone/>
              <a:defRPr sz="3600" b="1" kern="1200">
                <a:solidFill>
                  <a:srgbClr val="ED742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60" normalizeH="0" baseline="0" noProof="0" dirty="0">
                <a:ln>
                  <a:noFill/>
                </a:ln>
                <a:solidFill>
                  <a:srgbClr val="ED7421"/>
                </a:solidFill>
                <a:effectLst/>
                <a:uLnTx/>
                <a:uFillTx/>
                <a:latin typeface="Open Sans" panose="020B0606030504020204" pitchFamily="34" charset="0"/>
                <a:ea typeface="Open Sans" panose="020B0606030504020204" pitchFamily="34" charset="0"/>
                <a:cs typeface="Open Sans" panose="020B0606030504020204" pitchFamily="34" charset="0"/>
              </a:rPr>
              <a:t>The Higher Logic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60" normalizeH="0" baseline="0" noProof="0" dirty="0">
                <a:ln>
                  <a:noFill/>
                </a:ln>
                <a:solidFill>
                  <a:srgbClr val="ED7421"/>
                </a:solidFill>
                <a:effectLst/>
                <a:uLnTx/>
                <a:uFillTx/>
                <a:latin typeface="Open Sans" panose="020B0606030504020204" pitchFamily="34" charset="0"/>
                <a:ea typeface="Open Sans" panose="020B0606030504020204" pitchFamily="34" charset="0"/>
                <a:cs typeface="Open Sans" panose="020B0606030504020204" pitchFamily="34" charset="0"/>
              </a:rPr>
              <a:t>Online Community</a:t>
            </a:r>
          </a:p>
        </p:txBody>
      </p:sp>
      <p:sp>
        <p:nvSpPr>
          <p:cNvPr id="8" name="Rectangle 7"/>
          <p:cNvSpPr/>
          <p:nvPr/>
        </p:nvSpPr>
        <p:spPr>
          <a:xfrm>
            <a:off x="562457" y="1868845"/>
            <a:ext cx="60295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7622"/>
                </a:solidFill>
                <a:effectLst/>
                <a:uLnTx/>
                <a:uFillTx/>
                <a:latin typeface="Calibri"/>
                <a:ea typeface="+mn-ea"/>
                <a:cs typeface="+mn-cs"/>
              </a:rPr>
              <a:t>CORE FEATURES</a:t>
            </a:r>
            <a:endParaRPr kumimoji="0" lang="en-US" sz="2800" b="0" i="0" u="none" strike="noStrike" kern="1200" cap="none" spc="0" normalizeH="0" baseline="0" noProof="0" dirty="0">
              <a:ln>
                <a:noFill/>
              </a:ln>
              <a:solidFill>
                <a:srgbClr val="F07622"/>
              </a:solidFill>
              <a:effectLst/>
              <a:uLnTx/>
              <a:uFillTx/>
              <a:latin typeface="Calibri"/>
              <a:ea typeface="+mn-ea"/>
              <a:cs typeface="+mn-cs"/>
            </a:endParaRPr>
          </a:p>
        </p:txBody>
      </p:sp>
      <p:cxnSp>
        <p:nvCxnSpPr>
          <p:cNvPr id="11" name="Straight Connector 10"/>
          <p:cNvCxnSpPr/>
          <p:nvPr/>
        </p:nvCxnSpPr>
        <p:spPr>
          <a:xfrm>
            <a:off x="640371" y="2956519"/>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371" y="3549269"/>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371" y="4142019"/>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0371" y="4734770"/>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74366" y="2956519"/>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74366" y="3549269"/>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74366" y="4142019"/>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4366" y="4734770"/>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371" y="5310845"/>
            <a:ext cx="2518830" cy="0"/>
          </a:xfrm>
          <a:prstGeom prst="line">
            <a:avLst/>
          </a:prstGeom>
          <a:ln>
            <a:solidFill>
              <a:srgbClr val="919B9C"/>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12287" y="493944"/>
            <a:ext cx="60295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OPTIONAL MODULES</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820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38689" y="1310234"/>
            <a:ext cx="7937536" cy="423753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274320" rIns="182880" bIns="0" rtlCol="0" anchor="t" anchorCtr="0"/>
          <a:lstStyle/>
          <a:p>
            <a:pPr marL="0" marR="0" lvl="0" indent="0" algn="l" defTabSz="914400" rtl="0" eaLnBrk="1" fontAlgn="auto" latinLnBrk="0" hangingPunct="1">
              <a:lnSpc>
                <a:spcPct val="90000"/>
              </a:lnSpc>
              <a:spcBef>
                <a:spcPts val="1000"/>
              </a:spcBef>
              <a:spcAft>
                <a:spcPts val="0"/>
              </a:spcAft>
              <a:buClr>
                <a:prstClr val="white"/>
              </a:buClr>
              <a:buSzPct val="100000"/>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5473" y="1222430"/>
            <a:ext cx="8287616" cy="4325335"/>
          </a:xfrm>
          <a:prstGeom prst="rect">
            <a:avLst/>
          </a:prstGeom>
          <a:noFill/>
          <a:ln>
            <a:noFill/>
          </a:ln>
        </p:spPr>
      </p:pic>
      <p:sp>
        <p:nvSpPr>
          <p:cNvPr id="2" name="Title 1">
            <a:extLst>
              <a:ext uri="{FF2B5EF4-FFF2-40B4-BE49-F238E27FC236}">
                <a16:creationId xmlns:a16="http://schemas.microsoft.com/office/drawing/2014/main" id="{56074C30-FFDA-44ED-B7F0-63D4A5388DFF}"/>
              </a:ext>
            </a:extLst>
          </p:cNvPr>
          <p:cNvSpPr>
            <a:spLocks noGrp="1"/>
          </p:cNvSpPr>
          <p:nvPr>
            <p:ph type="title"/>
          </p:nvPr>
        </p:nvSpPr>
        <p:spPr/>
        <p:txBody>
          <a:bodyPr/>
          <a:lstStyle/>
          <a:p>
            <a:r>
              <a:rPr lang="en-US"/>
              <a:t>Automated Workflows</a:t>
            </a:r>
          </a:p>
        </p:txBody>
      </p:sp>
      <p:grpSp>
        <p:nvGrpSpPr>
          <p:cNvPr id="7" name="Group 6">
            <a:extLst>
              <a:ext uri="{FF2B5EF4-FFF2-40B4-BE49-F238E27FC236}">
                <a16:creationId xmlns:a16="http://schemas.microsoft.com/office/drawing/2014/main" id="{99D3D483-82A8-434E-8BBF-D9B9F79E128D}"/>
              </a:ext>
            </a:extLst>
          </p:cNvPr>
          <p:cNvGrpSpPr/>
          <p:nvPr/>
        </p:nvGrpSpPr>
        <p:grpSpPr>
          <a:xfrm>
            <a:off x="715775" y="2145918"/>
            <a:ext cx="2742818" cy="2842887"/>
            <a:chOff x="626706" y="1840712"/>
            <a:chExt cx="2742818" cy="2842887"/>
          </a:xfrm>
        </p:grpSpPr>
        <p:sp>
          <p:nvSpPr>
            <p:cNvPr id="25" name="Rectangle 24">
              <a:extLst>
                <a:ext uri="{FF2B5EF4-FFF2-40B4-BE49-F238E27FC236}">
                  <a16:creationId xmlns:a16="http://schemas.microsoft.com/office/drawing/2014/main" id="{DA797B76-A8A0-4D5D-B50B-5E0FA0433356}"/>
                </a:ext>
              </a:extLst>
            </p:cNvPr>
            <p:cNvSpPr/>
            <p:nvPr/>
          </p:nvSpPr>
          <p:spPr>
            <a:xfrm>
              <a:off x="626706" y="4221934"/>
              <a:ext cx="274281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solidFill>
                    <a:srgbClr val="6F727C"/>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Conversion rate</a:t>
              </a:r>
            </a:p>
          </p:txBody>
        </p:sp>
        <p:graphicFrame>
          <p:nvGraphicFramePr>
            <p:cNvPr id="12" name="Chart 11">
              <a:extLst>
                <a:ext uri="{FF2B5EF4-FFF2-40B4-BE49-F238E27FC236}">
                  <a16:creationId xmlns:a16="http://schemas.microsoft.com/office/drawing/2014/main" id="{2E0C77DB-B04A-4455-9EF4-22840889E88F}"/>
                </a:ext>
              </a:extLst>
            </p:cNvPr>
            <p:cNvGraphicFramePr/>
            <p:nvPr>
              <p:extLst>
                <p:ext uri="{D42A27DB-BD31-4B8C-83A1-F6EECF244321}">
                  <p14:modId xmlns:p14="http://schemas.microsoft.com/office/powerpoint/2010/main" val="934187530"/>
                </p:ext>
              </p:extLst>
            </p:nvPr>
          </p:nvGraphicFramePr>
          <p:xfrm>
            <a:off x="643586" y="1840712"/>
            <a:ext cx="2693565" cy="248950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1C3C9483-DFE5-4C5E-88B0-C20FAA03A08A}"/>
                </a:ext>
              </a:extLst>
            </p:cNvPr>
            <p:cNvSpPr txBox="1"/>
            <p:nvPr/>
          </p:nvSpPr>
          <p:spPr>
            <a:xfrm>
              <a:off x="1294003" y="2737412"/>
              <a:ext cx="1408224" cy="707886"/>
            </a:xfrm>
            <a:prstGeom prst="rect">
              <a:avLst/>
            </a:prstGeom>
            <a:noFill/>
          </p:spPr>
          <p:txBody>
            <a:bodyPr wrap="square" rtlCol="0">
              <a:spAutoFit/>
            </a:bodyPr>
            <a:lstStyle/>
            <a:p>
              <a:pPr algn="ctr"/>
              <a:r>
                <a:rPr lang="en-US" sz="4000">
                  <a:solidFill>
                    <a:srgbClr val="6F727C"/>
                  </a:solidFill>
                  <a:latin typeface="Open Sans Extrabold" panose="020B0906030804020204" pitchFamily="34" charset="0"/>
                  <a:ea typeface="Open Sans Extrabold" panose="020B0906030804020204" pitchFamily="34" charset="0"/>
                  <a:cs typeface="Open Sans Extrabold" panose="020B0906030804020204" pitchFamily="34" charset="0"/>
                </a:rPr>
                <a:t>34%</a:t>
              </a:r>
            </a:p>
          </p:txBody>
        </p:sp>
      </p:grpSp>
    </p:spTree>
    <p:extLst>
      <p:ext uri="{BB962C8B-B14F-4D97-AF65-F5344CB8AC3E}">
        <p14:creationId xmlns:p14="http://schemas.microsoft.com/office/powerpoint/2010/main" val="48386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19A160C0-F0C5-4371-BD9E-6A13F4ABB614}"/>
              </a:ext>
            </a:extLst>
          </p:cNvPr>
          <p:cNvSpPr/>
          <p:nvPr/>
        </p:nvSpPr>
        <p:spPr>
          <a:xfrm>
            <a:off x="5641275" y="1037092"/>
            <a:ext cx="4023346" cy="4008527"/>
          </a:xfrm>
          <a:prstGeom prst="ellipse">
            <a:avLst/>
          </a:prstGeom>
          <a:noFill/>
          <a:ln w="346075">
            <a:solidFill>
              <a:schemeClr val="bg2">
                <a:lumMod val="40000"/>
                <a:lumOff val="60000"/>
                <a:alpha val="70000"/>
              </a:schemeClr>
            </a:solidFill>
            <a:headEnd type="oval"/>
            <a:tailEnd type="ova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8026"/>
              </a:solidFill>
              <a:effectLst/>
              <a:uLnTx/>
              <a:uFillTx/>
              <a:latin typeface="Arial"/>
              <a:ea typeface="+mn-ea"/>
              <a:cs typeface="+mn-cs"/>
            </a:endParaRPr>
          </a:p>
        </p:txBody>
      </p:sp>
      <p:grpSp>
        <p:nvGrpSpPr>
          <p:cNvPr id="95" name="Group 94"/>
          <p:cNvGrpSpPr/>
          <p:nvPr/>
        </p:nvGrpSpPr>
        <p:grpSpPr>
          <a:xfrm>
            <a:off x="0" y="0"/>
            <a:ext cx="12192000" cy="6078945"/>
            <a:chOff x="0" y="0"/>
            <a:chExt cx="12192000" cy="6078945"/>
          </a:xfrm>
        </p:grpSpPr>
        <p:sp>
          <p:nvSpPr>
            <p:cNvPr id="89" name="Rectangle 88"/>
            <p:cNvSpPr/>
            <p:nvPr/>
          </p:nvSpPr>
          <p:spPr>
            <a:xfrm>
              <a:off x="1" y="0"/>
              <a:ext cx="2946789" cy="5963729"/>
            </a:xfrm>
            <a:prstGeom prst="rect">
              <a:avLst/>
            </a:prstGeom>
            <a:solidFill>
              <a:srgbClr val="747678"/>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8" name="Shape 47"/>
            <p:cNvSpPr/>
            <p:nvPr/>
          </p:nvSpPr>
          <p:spPr>
            <a:xfrm>
              <a:off x="0" y="5963731"/>
              <a:ext cx="12192000" cy="115214"/>
            </a:xfrm>
            <a:prstGeom prst="rect">
              <a:avLst/>
            </a:prstGeom>
            <a:solidFill>
              <a:schemeClr val="bg1">
                <a:lumMod val="95000"/>
              </a:schemeClr>
            </a:solidFill>
            <a:ln>
              <a:noFill/>
            </a:ln>
          </p:spPr>
          <p:txBody>
            <a:bodyPr lIns="480060" tIns="342900" rIns="68569" bIns="34275" anchor="t" anchorCtr="0">
              <a:noAutofit/>
            </a:bodyPr>
            <a:lstStyle/>
            <a:p>
              <a:pPr marL="0" marR="0" lvl="0" indent="0" algn="l" defTabSz="914400" rtl="0" eaLnBrk="1" fontAlgn="auto" latinLnBrk="0" hangingPunct="1">
                <a:lnSpc>
                  <a:spcPct val="80000"/>
                </a:lnSpc>
                <a:spcBef>
                  <a:spcPts val="750"/>
                </a:spcBef>
                <a:spcAft>
                  <a:spcPts val="0"/>
                </a:spcAft>
                <a:buClr>
                  <a:prstClr val="white"/>
                </a:buClr>
                <a:buSzPct val="25000"/>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92" name="Shape 47"/>
            <p:cNvSpPr/>
            <p:nvPr/>
          </p:nvSpPr>
          <p:spPr>
            <a:xfrm rot="16200000">
              <a:off x="22532" y="2924258"/>
              <a:ext cx="5963730" cy="115214"/>
            </a:xfrm>
            <a:prstGeom prst="rect">
              <a:avLst/>
            </a:prstGeom>
            <a:solidFill>
              <a:schemeClr val="bg1">
                <a:lumMod val="95000"/>
              </a:schemeClr>
            </a:solidFill>
            <a:ln>
              <a:noFill/>
            </a:ln>
          </p:spPr>
          <p:txBody>
            <a:bodyPr lIns="480060" tIns="342900" rIns="68569" bIns="34275" anchor="t" anchorCtr="0">
              <a:noAutofit/>
            </a:bodyPr>
            <a:lstStyle/>
            <a:p>
              <a:pPr marL="0" marR="0" lvl="0" indent="0" algn="l" defTabSz="914400" rtl="0" eaLnBrk="1" fontAlgn="auto" latinLnBrk="0" hangingPunct="1">
                <a:lnSpc>
                  <a:spcPct val="80000"/>
                </a:lnSpc>
                <a:spcBef>
                  <a:spcPts val="750"/>
                </a:spcBef>
                <a:spcAft>
                  <a:spcPts val="0"/>
                </a:spcAft>
                <a:buClr>
                  <a:prstClr val="white"/>
                </a:buClr>
                <a:buSzPct val="25000"/>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131" name="Rectangle 130"/>
          <p:cNvSpPr/>
          <p:nvPr/>
        </p:nvSpPr>
        <p:spPr>
          <a:xfrm>
            <a:off x="373655" y="2104702"/>
            <a:ext cx="2957185" cy="175432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Integration with critical systems</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29C5232-118F-4BE3-8D49-B8D715A7FF4D}"/>
              </a:ext>
            </a:extLst>
          </p:cNvPr>
          <p:cNvGrpSpPr/>
          <p:nvPr/>
        </p:nvGrpSpPr>
        <p:grpSpPr>
          <a:xfrm>
            <a:off x="5614917" y="1031268"/>
            <a:ext cx="4073790" cy="4004946"/>
            <a:chOff x="5167207" y="711391"/>
            <a:chExt cx="4922211" cy="4839030"/>
          </a:xfrm>
        </p:grpSpPr>
        <p:sp>
          <p:nvSpPr>
            <p:cNvPr id="23" name="Arc 22">
              <a:extLst>
                <a:ext uri="{FF2B5EF4-FFF2-40B4-BE49-F238E27FC236}">
                  <a16:creationId xmlns:a16="http://schemas.microsoft.com/office/drawing/2014/main" id="{0A4213F1-FA93-41AB-8300-842A5B2D6077}"/>
                </a:ext>
              </a:extLst>
            </p:cNvPr>
            <p:cNvSpPr/>
            <p:nvPr/>
          </p:nvSpPr>
          <p:spPr>
            <a:xfrm>
              <a:off x="5207640" y="711391"/>
              <a:ext cx="4839030" cy="4839030"/>
            </a:xfrm>
            <a:prstGeom prst="arc">
              <a:avLst>
                <a:gd name="adj1" fmla="val 17396459"/>
                <a:gd name="adj2" fmla="val 15003827"/>
              </a:avLst>
            </a:prstGeom>
            <a:no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52A67268-D6C7-4461-901E-18FA9738E482}"/>
                </a:ext>
              </a:extLst>
            </p:cNvPr>
            <p:cNvSpPr/>
            <p:nvPr/>
          </p:nvSpPr>
          <p:spPr>
            <a:xfrm rot="3013182" flipH="1">
              <a:off x="6292889" y="860351"/>
              <a:ext cx="315068" cy="271612"/>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57F235FF-4E58-40DD-8DF4-225A1FCAC8ED}"/>
                </a:ext>
              </a:extLst>
            </p:cNvPr>
            <p:cNvSpPr/>
            <p:nvPr/>
          </p:nvSpPr>
          <p:spPr>
            <a:xfrm rot="7375191" flipH="1">
              <a:off x="8260180" y="755311"/>
              <a:ext cx="315068" cy="271612"/>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8026"/>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65575A5F-3198-4A2A-A1F5-A2F368C8AF79}"/>
                </a:ext>
              </a:extLst>
            </p:cNvPr>
            <p:cNvSpPr/>
            <p:nvPr/>
          </p:nvSpPr>
          <p:spPr>
            <a:xfrm rot="20366858" flipH="1">
              <a:off x="5167207" y="3733517"/>
              <a:ext cx="315068" cy="271612"/>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8026"/>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CEFFB060-C9D8-4593-9C74-8291980E7CBB}"/>
                </a:ext>
              </a:extLst>
            </p:cNvPr>
            <p:cNvSpPr/>
            <p:nvPr/>
          </p:nvSpPr>
          <p:spPr>
            <a:xfrm rot="11784215" flipH="1">
              <a:off x="9774350" y="3733517"/>
              <a:ext cx="315068" cy="271612"/>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8026"/>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469F2DA8-0617-44D1-A53E-E8AD9BBD242D}"/>
                </a:ext>
              </a:extLst>
            </p:cNvPr>
            <p:cNvSpPr/>
            <p:nvPr/>
          </p:nvSpPr>
          <p:spPr>
            <a:xfrm rot="18486073" flipH="1">
              <a:off x="5752439" y="4741426"/>
              <a:ext cx="315068" cy="271612"/>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grpSp>
      <p:sp>
        <p:nvSpPr>
          <p:cNvPr id="83" name="Freeform: Shape 26">
            <a:extLst>
              <a:ext uri="{FF2B5EF4-FFF2-40B4-BE49-F238E27FC236}">
                <a16:creationId xmlns:a16="http://schemas.microsoft.com/office/drawing/2014/main" id="{4E0904BC-D0FA-6A43-A438-DDF6F0C9392E}"/>
              </a:ext>
            </a:extLst>
          </p:cNvPr>
          <p:cNvSpPr/>
          <p:nvPr/>
        </p:nvSpPr>
        <p:spPr>
          <a:xfrm rot="9548146" flipH="1">
            <a:off x="9490637" y="2524747"/>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8026"/>
              </a:solidFill>
              <a:effectLst/>
              <a:uLnTx/>
              <a:uFillTx/>
              <a:latin typeface="Arial"/>
              <a:ea typeface="+mn-ea"/>
              <a:cs typeface="+mn-cs"/>
            </a:endParaRPr>
          </a:p>
        </p:txBody>
      </p:sp>
      <p:sp>
        <p:nvSpPr>
          <p:cNvPr id="85" name="Freeform: Shape 26">
            <a:extLst>
              <a:ext uri="{FF2B5EF4-FFF2-40B4-BE49-F238E27FC236}">
                <a16:creationId xmlns:a16="http://schemas.microsoft.com/office/drawing/2014/main" id="{11F4D454-5340-A340-AB6D-DAE5077E4D13}"/>
              </a:ext>
            </a:extLst>
          </p:cNvPr>
          <p:cNvSpPr/>
          <p:nvPr/>
        </p:nvSpPr>
        <p:spPr>
          <a:xfrm rot="8429969" flipH="1">
            <a:off x="9019541" y="1610741"/>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8026"/>
              </a:solidFill>
              <a:effectLst/>
              <a:uLnTx/>
              <a:uFillTx/>
              <a:latin typeface="Arial"/>
              <a:ea typeface="+mn-ea"/>
              <a:cs typeface="+mn-cs"/>
            </a:endParaRPr>
          </a:p>
        </p:txBody>
      </p:sp>
      <p:sp>
        <p:nvSpPr>
          <p:cNvPr id="86" name="Freeform: Shape 28">
            <a:extLst>
              <a:ext uri="{FF2B5EF4-FFF2-40B4-BE49-F238E27FC236}">
                <a16:creationId xmlns:a16="http://schemas.microsoft.com/office/drawing/2014/main" id="{D32A6130-4F2A-824B-8DBC-B1187A1883AA}"/>
              </a:ext>
            </a:extLst>
          </p:cNvPr>
          <p:cNvSpPr/>
          <p:nvPr/>
        </p:nvSpPr>
        <p:spPr>
          <a:xfrm rot="13468835" flipH="1">
            <a:off x="8957064" y="4336069"/>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sp>
        <p:nvSpPr>
          <p:cNvPr id="87" name="Freeform: Shape 28">
            <a:extLst>
              <a:ext uri="{FF2B5EF4-FFF2-40B4-BE49-F238E27FC236}">
                <a16:creationId xmlns:a16="http://schemas.microsoft.com/office/drawing/2014/main" id="{4336FBE4-5CB8-1E4E-9331-0CB9DC3D1256}"/>
              </a:ext>
            </a:extLst>
          </p:cNvPr>
          <p:cNvSpPr/>
          <p:nvPr/>
        </p:nvSpPr>
        <p:spPr>
          <a:xfrm rot="15348374" flipH="1">
            <a:off x="8116332" y="4832421"/>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sp>
        <p:nvSpPr>
          <p:cNvPr id="93" name="Freeform: Shape 28">
            <a:extLst>
              <a:ext uri="{FF2B5EF4-FFF2-40B4-BE49-F238E27FC236}">
                <a16:creationId xmlns:a16="http://schemas.microsoft.com/office/drawing/2014/main" id="{467C38F0-5D1B-F74F-8579-86B9E5508D79}"/>
              </a:ext>
            </a:extLst>
          </p:cNvPr>
          <p:cNvSpPr/>
          <p:nvPr/>
        </p:nvSpPr>
        <p:spPr>
          <a:xfrm rot="18025747" flipH="1">
            <a:off x="7050290" y="4830126"/>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sp>
        <p:nvSpPr>
          <p:cNvPr id="94" name="Freeform: Shape 28">
            <a:extLst>
              <a:ext uri="{FF2B5EF4-FFF2-40B4-BE49-F238E27FC236}">
                <a16:creationId xmlns:a16="http://schemas.microsoft.com/office/drawing/2014/main" id="{E7A75DDC-DFF7-F847-B13E-47DF6772E8D8}"/>
              </a:ext>
            </a:extLst>
          </p:cNvPr>
          <p:cNvSpPr/>
          <p:nvPr/>
        </p:nvSpPr>
        <p:spPr>
          <a:xfrm rot="1015641" flipH="1">
            <a:off x="5547020" y="2527255"/>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sp>
        <p:nvSpPr>
          <p:cNvPr id="96" name="Freeform: Shape 28">
            <a:extLst>
              <a:ext uri="{FF2B5EF4-FFF2-40B4-BE49-F238E27FC236}">
                <a16:creationId xmlns:a16="http://schemas.microsoft.com/office/drawing/2014/main" id="{D26B9632-3A74-2449-805A-4758E9874F4B}"/>
              </a:ext>
            </a:extLst>
          </p:cNvPr>
          <p:cNvSpPr/>
          <p:nvPr/>
        </p:nvSpPr>
        <p:spPr>
          <a:xfrm rot="2405869" flipH="1">
            <a:off x="5922692" y="1700604"/>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sp>
        <p:nvSpPr>
          <p:cNvPr id="97" name="Freeform: Shape 28">
            <a:extLst>
              <a:ext uri="{FF2B5EF4-FFF2-40B4-BE49-F238E27FC236}">
                <a16:creationId xmlns:a16="http://schemas.microsoft.com/office/drawing/2014/main" id="{B216D8F6-46F4-404D-B727-550F6C7D3094}"/>
              </a:ext>
            </a:extLst>
          </p:cNvPr>
          <p:cNvSpPr/>
          <p:nvPr/>
        </p:nvSpPr>
        <p:spPr>
          <a:xfrm rot="4747302" flipH="1">
            <a:off x="7361809" y="897087"/>
            <a:ext cx="260761" cy="224795"/>
          </a:xfrm>
          <a:custGeom>
            <a:avLst/>
            <a:gdLst>
              <a:gd name="connsiteX0" fmla="*/ 1228960 w 2457920"/>
              <a:gd name="connsiteY0" fmla="*/ 0 h 2118897"/>
              <a:gd name="connsiteX1" fmla="*/ 2457920 w 2457920"/>
              <a:gd name="connsiteY1" fmla="*/ 2118897 h 2118897"/>
              <a:gd name="connsiteX2" fmla="*/ 2418342 w 2457920"/>
              <a:gd name="connsiteY2" fmla="*/ 2118897 h 2118897"/>
              <a:gd name="connsiteX3" fmla="*/ 1228960 w 2457920"/>
              <a:gd name="connsiteY3" fmla="*/ 1620947 h 2118897"/>
              <a:gd name="connsiteX4" fmla="*/ 39579 w 2457920"/>
              <a:gd name="connsiteY4" fmla="*/ 2118897 h 2118897"/>
              <a:gd name="connsiteX5" fmla="*/ 0 w 2457920"/>
              <a:gd name="connsiteY5" fmla="*/ 2118897 h 2118897"/>
              <a:gd name="connsiteX6" fmla="*/ 1228960 w 2457920"/>
              <a:gd name="connsiteY6" fmla="*/ 0 h 21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920" h="2118897">
                <a:moveTo>
                  <a:pt x="1228960" y="0"/>
                </a:moveTo>
                <a:lnTo>
                  <a:pt x="2457920" y="2118897"/>
                </a:lnTo>
                <a:lnTo>
                  <a:pt x="2418342" y="2118897"/>
                </a:lnTo>
                <a:lnTo>
                  <a:pt x="1228960" y="1620947"/>
                </a:lnTo>
                <a:lnTo>
                  <a:pt x="39579" y="2118897"/>
                </a:lnTo>
                <a:lnTo>
                  <a:pt x="0" y="2118897"/>
                </a:lnTo>
                <a:lnTo>
                  <a:pt x="1228960" y="0"/>
                </a:lnTo>
                <a:close/>
              </a:path>
            </a:pathLst>
          </a:custGeom>
          <a:solidFill>
            <a:schemeClr val="bg1"/>
          </a:solidFill>
          <a:ln w="25400">
            <a:solidFill>
              <a:schemeClr val="bg1">
                <a:alpha val="8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grpSp>
        <p:nvGrpSpPr>
          <p:cNvPr id="64" name="Group 63">
            <a:extLst>
              <a:ext uri="{FF2B5EF4-FFF2-40B4-BE49-F238E27FC236}">
                <a16:creationId xmlns:a16="http://schemas.microsoft.com/office/drawing/2014/main" id="{8F8EDF82-D0F3-4F99-B20E-F3F8B7EB504A}"/>
              </a:ext>
            </a:extLst>
          </p:cNvPr>
          <p:cNvGrpSpPr/>
          <p:nvPr/>
        </p:nvGrpSpPr>
        <p:grpSpPr>
          <a:xfrm>
            <a:off x="7049162" y="298078"/>
            <a:ext cx="2774354" cy="1169974"/>
            <a:chOff x="7049162" y="298078"/>
            <a:chExt cx="2774354" cy="1169974"/>
          </a:xfrm>
        </p:grpSpPr>
        <p:pic>
          <p:nvPicPr>
            <p:cNvPr id="65" name="Picture 64">
              <a:extLst>
                <a:ext uri="{FF2B5EF4-FFF2-40B4-BE49-F238E27FC236}">
                  <a16:creationId xmlns:a16="http://schemas.microsoft.com/office/drawing/2014/main" id="{55C0D6B8-900A-4D59-9F7A-542925A0222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209" t="16370" r="3923" b="31547"/>
            <a:stretch/>
          </p:blipFill>
          <p:spPr>
            <a:xfrm>
              <a:off x="8249723" y="456354"/>
              <a:ext cx="1573793" cy="190948"/>
            </a:xfrm>
            <a:prstGeom prst="rect">
              <a:avLst/>
            </a:prstGeom>
            <a:effectLst>
              <a:glow rad="139700">
                <a:schemeClr val="bg1">
                  <a:alpha val="40000"/>
                </a:schemeClr>
              </a:glow>
            </a:effectLst>
          </p:spPr>
        </p:pic>
        <p:sp>
          <p:nvSpPr>
            <p:cNvPr id="66" name="Oval 65">
              <a:extLst>
                <a:ext uri="{FF2B5EF4-FFF2-40B4-BE49-F238E27FC236}">
                  <a16:creationId xmlns:a16="http://schemas.microsoft.com/office/drawing/2014/main" id="{E952E6DE-A985-452E-8C50-4BD52DB845BE}"/>
                </a:ext>
              </a:extLst>
            </p:cNvPr>
            <p:cNvSpPr/>
            <p:nvPr/>
          </p:nvSpPr>
          <p:spPr>
            <a:xfrm>
              <a:off x="7049162" y="298078"/>
              <a:ext cx="1169974" cy="1169974"/>
            </a:xfrm>
            <a:prstGeom prst="ellipse">
              <a:avLst/>
            </a:prstGeom>
            <a:solidFill>
              <a:srgbClr val="EE7421"/>
            </a:solidFill>
            <a:ln w="381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pic>
          <p:nvPicPr>
            <p:cNvPr id="68" name="Picture 67">
              <a:extLst>
                <a:ext uri="{FF2B5EF4-FFF2-40B4-BE49-F238E27FC236}">
                  <a16:creationId xmlns:a16="http://schemas.microsoft.com/office/drawing/2014/main" id="{81DF8CFC-4590-43CF-B129-90FDD4FAA7DD}"/>
                </a:ext>
              </a:extLst>
            </p:cNvPr>
            <p:cNvPicPr>
              <a:picLocks noChangeAspect="1"/>
            </p:cNvPicPr>
            <p:nvPr/>
          </p:nvPicPr>
          <p:blipFill rotWithShape="1">
            <a:blip r:embed="rId4" cstate="print">
              <a:clrChange>
                <a:clrFrom>
                  <a:srgbClr val="EE7421"/>
                </a:clrFrom>
                <a:clrTo>
                  <a:srgbClr val="EE7421">
                    <a:alpha val="0"/>
                  </a:srgbClr>
                </a:clrTo>
              </a:clrChange>
              <a:extLst>
                <a:ext uri="{28A0092B-C50C-407E-A947-70E740481C1C}">
                  <a14:useLocalDpi xmlns:a14="http://schemas.microsoft.com/office/drawing/2010/main" val="0"/>
                </a:ext>
              </a:extLst>
            </a:blip>
            <a:srcRect l="48327" t="3082" r="7475" b="1883"/>
            <a:stretch/>
          </p:blipFill>
          <p:spPr>
            <a:xfrm rot="18900000">
              <a:off x="7243450" y="552526"/>
              <a:ext cx="816888" cy="801382"/>
            </a:xfrm>
            <a:prstGeom prst="rect">
              <a:avLst/>
            </a:prstGeom>
          </p:spPr>
        </p:pic>
        <p:sp>
          <p:nvSpPr>
            <p:cNvPr id="69" name="TextBox 68">
              <a:extLst>
                <a:ext uri="{FF2B5EF4-FFF2-40B4-BE49-F238E27FC236}">
                  <a16:creationId xmlns:a16="http://schemas.microsoft.com/office/drawing/2014/main" id="{15B94CE2-9278-4714-8F60-1CDD0BC487BF}"/>
                </a:ext>
              </a:extLst>
            </p:cNvPr>
            <p:cNvSpPr txBox="1"/>
            <p:nvPr/>
          </p:nvSpPr>
          <p:spPr>
            <a:xfrm>
              <a:off x="8191042" y="605427"/>
              <a:ext cx="15556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A9B9C"/>
                  </a:solidFill>
                  <a:effectLst/>
                  <a:uLnTx/>
                  <a:uFillTx/>
                  <a:latin typeface="Open Sans" charset="0"/>
                  <a:ea typeface="Open Sans" charset="0"/>
                  <a:cs typeface="Open Sans" charset="0"/>
                </a:rPr>
                <a:t>COMMUNITY</a:t>
              </a:r>
            </a:p>
          </p:txBody>
        </p:sp>
      </p:grpSp>
      <p:grpSp>
        <p:nvGrpSpPr>
          <p:cNvPr id="70" name="Group 69">
            <a:extLst>
              <a:ext uri="{FF2B5EF4-FFF2-40B4-BE49-F238E27FC236}">
                <a16:creationId xmlns:a16="http://schemas.microsoft.com/office/drawing/2014/main" id="{9E2D7754-4684-40AB-A7F9-648FE5085BC1}"/>
              </a:ext>
            </a:extLst>
          </p:cNvPr>
          <p:cNvGrpSpPr/>
          <p:nvPr/>
        </p:nvGrpSpPr>
        <p:grpSpPr>
          <a:xfrm>
            <a:off x="8691966" y="1414131"/>
            <a:ext cx="2821748" cy="1169974"/>
            <a:chOff x="9035002" y="1525715"/>
            <a:chExt cx="2821748" cy="1169974"/>
          </a:xfrm>
        </p:grpSpPr>
        <p:pic>
          <p:nvPicPr>
            <p:cNvPr id="71" name="Picture 70">
              <a:extLst>
                <a:ext uri="{FF2B5EF4-FFF2-40B4-BE49-F238E27FC236}">
                  <a16:creationId xmlns:a16="http://schemas.microsoft.com/office/drawing/2014/main" id="{0A7BD5E4-5171-4D91-844E-74719C6BA16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209" t="16370" r="3923" b="31547"/>
            <a:stretch/>
          </p:blipFill>
          <p:spPr>
            <a:xfrm>
              <a:off x="10282957" y="1815990"/>
              <a:ext cx="1573793" cy="190948"/>
            </a:xfrm>
            <a:prstGeom prst="rect">
              <a:avLst/>
            </a:prstGeom>
            <a:effectLst>
              <a:glow rad="139700">
                <a:schemeClr val="bg1">
                  <a:alpha val="40000"/>
                </a:schemeClr>
              </a:glow>
            </a:effectLst>
          </p:spPr>
        </p:pic>
        <p:sp>
          <p:nvSpPr>
            <p:cNvPr id="72" name="Oval 71">
              <a:extLst>
                <a:ext uri="{FF2B5EF4-FFF2-40B4-BE49-F238E27FC236}">
                  <a16:creationId xmlns:a16="http://schemas.microsoft.com/office/drawing/2014/main" id="{54EC83CE-CB4D-4334-BB85-71593E96370D}"/>
                </a:ext>
              </a:extLst>
            </p:cNvPr>
            <p:cNvSpPr/>
            <p:nvPr/>
          </p:nvSpPr>
          <p:spPr>
            <a:xfrm>
              <a:off x="9035002" y="1525715"/>
              <a:ext cx="1169974" cy="1169974"/>
            </a:xfrm>
            <a:prstGeom prst="ellipse">
              <a:avLst/>
            </a:prstGeom>
            <a:solidFill>
              <a:srgbClr val="EE7421"/>
            </a:solidFill>
            <a:ln w="381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8026"/>
                </a:solidFill>
                <a:effectLst/>
                <a:uLnTx/>
                <a:uFillTx/>
                <a:latin typeface="Arial"/>
                <a:ea typeface="+mn-ea"/>
                <a:cs typeface="+mn-cs"/>
              </a:endParaRPr>
            </a:p>
          </p:txBody>
        </p:sp>
        <p:pic>
          <p:nvPicPr>
            <p:cNvPr id="73" name="Picture 72">
              <a:extLst>
                <a:ext uri="{FF2B5EF4-FFF2-40B4-BE49-F238E27FC236}">
                  <a16:creationId xmlns:a16="http://schemas.microsoft.com/office/drawing/2014/main" id="{64B6B602-6A3E-4027-9319-BAEE6975B758}"/>
                </a:ext>
              </a:extLst>
            </p:cNvPr>
            <p:cNvPicPr>
              <a:picLocks noChangeAspect="1"/>
            </p:cNvPicPr>
            <p:nvPr/>
          </p:nvPicPr>
          <p:blipFill rotWithShape="1">
            <a:blip r:embed="rId4" cstate="print">
              <a:clrChange>
                <a:clrFrom>
                  <a:srgbClr val="EE7421"/>
                </a:clrFrom>
                <a:clrTo>
                  <a:srgbClr val="EE7421">
                    <a:alpha val="0"/>
                  </a:srgbClr>
                </a:clrTo>
              </a:clrChange>
              <a:extLst>
                <a:ext uri="{28A0092B-C50C-407E-A947-70E740481C1C}">
                  <a14:useLocalDpi xmlns:a14="http://schemas.microsoft.com/office/drawing/2010/main" val="0"/>
                </a:ext>
              </a:extLst>
            </a:blip>
            <a:srcRect l="48327" t="3082" r="7475" b="1883"/>
            <a:stretch/>
          </p:blipFill>
          <p:spPr>
            <a:xfrm rot="18900000">
              <a:off x="9238280" y="1780516"/>
              <a:ext cx="816888" cy="801382"/>
            </a:xfrm>
            <a:prstGeom prst="rect">
              <a:avLst/>
            </a:prstGeom>
          </p:spPr>
        </p:pic>
        <p:sp>
          <p:nvSpPr>
            <p:cNvPr id="74" name="TextBox 73">
              <a:extLst>
                <a:ext uri="{FF2B5EF4-FFF2-40B4-BE49-F238E27FC236}">
                  <a16:creationId xmlns:a16="http://schemas.microsoft.com/office/drawing/2014/main" id="{8C8B7287-80B3-4CAC-ADDF-796320BCEC59}"/>
                </a:ext>
              </a:extLst>
            </p:cNvPr>
            <p:cNvSpPr txBox="1"/>
            <p:nvPr/>
          </p:nvSpPr>
          <p:spPr>
            <a:xfrm>
              <a:off x="10224276" y="1983406"/>
              <a:ext cx="15556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A9B9C"/>
                  </a:solidFill>
                  <a:effectLst/>
                  <a:uLnTx/>
                  <a:uFillTx/>
                  <a:latin typeface="Open Sans" charset="0"/>
                  <a:ea typeface="Open Sans" charset="0"/>
                  <a:cs typeface="Open Sans" charset="0"/>
                </a:rPr>
                <a:t>MARKETING AUTOMATION</a:t>
              </a:r>
            </a:p>
          </p:txBody>
        </p:sp>
      </p:grpSp>
      <p:grpSp>
        <p:nvGrpSpPr>
          <p:cNvPr id="79" name="Group 78">
            <a:extLst>
              <a:ext uri="{FF2B5EF4-FFF2-40B4-BE49-F238E27FC236}">
                <a16:creationId xmlns:a16="http://schemas.microsoft.com/office/drawing/2014/main" id="{C102EFA6-C79E-4599-8E93-B2D472E3F08C}"/>
              </a:ext>
            </a:extLst>
          </p:cNvPr>
          <p:cNvGrpSpPr/>
          <p:nvPr/>
        </p:nvGrpSpPr>
        <p:grpSpPr>
          <a:xfrm>
            <a:off x="5479165" y="3675218"/>
            <a:ext cx="1796800" cy="1801277"/>
            <a:chOff x="2119492" y="821758"/>
            <a:chExt cx="1796800" cy="1801277"/>
          </a:xfrm>
        </p:grpSpPr>
        <p:pic>
          <p:nvPicPr>
            <p:cNvPr id="90" name="Picture 89">
              <a:extLst>
                <a:ext uri="{FF2B5EF4-FFF2-40B4-BE49-F238E27FC236}">
                  <a16:creationId xmlns:a16="http://schemas.microsoft.com/office/drawing/2014/main" id="{64006D0D-068E-49F5-B4CA-32384E249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9492" y="821758"/>
              <a:ext cx="1796800" cy="1508425"/>
            </a:xfrm>
            <a:prstGeom prst="rect">
              <a:avLst/>
            </a:prstGeom>
          </p:spPr>
        </p:pic>
        <p:sp>
          <p:nvSpPr>
            <p:cNvPr id="91" name="Rectangle 90">
              <a:extLst>
                <a:ext uri="{FF2B5EF4-FFF2-40B4-BE49-F238E27FC236}">
                  <a16:creationId xmlns:a16="http://schemas.microsoft.com/office/drawing/2014/main" id="{D38DA40D-F167-448D-9FD4-1D816BC0CB27}"/>
                </a:ext>
              </a:extLst>
            </p:cNvPr>
            <p:cNvSpPr/>
            <p:nvPr/>
          </p:nvSpPr>
          <p:spPr>
            <a:xfrm>
              <a:off x="2215761" y="2315258"/>
              <a:ext cx="16042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t>Website/CMS</a:t>
              </a:r>
            </a:p>
          </p:txBody>
        </p:sp>
      </p:grpSp>
      <p:pic>
        <p:nvPicPr>
          <p:cNvPr id="99" name="Picture 98">
            <a:extLst>
              <a:ext uri="{FF2B5EF4-FFF2-40B4-BE49-F238E27FC236}">
                <a16:creationId xmlns:a16="http://schemas.microsoft.com/office/drawing/2014/main" id="{099884C5-59FB-4DB3-A131-193623355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8023" y="2046882"/>
            <a:ext cx="1796800" cy="1508425"/>
          </a:xfrm>
          <a:prstGeom prst="rect">
            <a:avLst/>
          </a:prstGeom>
        </p:spPr>
      </p:pic>
      <p:grpSp>
        <p:nvGrpSpPr>
          <p:cNvPr id="101" name="Group 100">
            <a:extLst>
              <a:ext uri="{FF2B5EF4-FFF2-40B4-BE49-F238E27FC236}">
                <a16:creationId xmlns:a16="http://schemas.microsoft.com/office/drawing/2014/main" id="{57F07F43-6AF8-4829-A05D-EE52DCBDFD0C}"/>
              </a:ext>
            </a:extLst>
          </p:cNvPr>
          <p:cNvGrpSpPr/>
          <p:nvPr/>
        </p:nvGrpSpPr>
        <p:grpSpPr>
          <a:xfrm>
            <a:off x="4769044" y="1545830"/>
            <a:ext cx="1796800" cy="1569974"/>
            <a:chOff x="6204836" y="926048"/>
            <a:chExt cx="1796800" cy="1569974"/>
          </a:xfrm>
        </p:grpSpPr>
        <p:pic>
          <p:nvPicPr>
            <p:cNvPr id="102" name="Picture 101">
              <a:extLst>
                <a:ext uri="{FF2B5EF4-FFF2-40B4-BE49-F238E27FC236}">
                  <a16:creationId xmlns:a16="http://schemas.microsoft.com/office/drawing/2014/main" id="{683F2EEE-2A76-4DB5-8EE6-4B54794D8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4836" y="926048"/>
              <a:ext cx="1796800" cy="1508425"/>
            </a:xfrm>
            <a:prstGeom prst="rect">
              <a:avLst/>
            </a:prstGeom>
          </p:spPr>
        </p:pic>
        <p:sp>
          <p:nvSpPr>
            <p:cNvPr id="104" name="Rectangle 103">
              <a:extLst>
                <a:ext uri="{FF2B5EF4-FFF2-40B4-BE49-F238E27FC236}">
                  <a16:creationId xmlns:a16="http://schemas.microsoft.com/office/drawing/2014/main" id="{24E9F5A3-5C16-4C8E-88EB-76D7AA88EC11}"/>
                </a:ext>
              </a:extLst>
            </p:cNvPr>
            <p:cNvSpPr/>
            <p:nvPr/>
          </p:nvSpPr>
          <p:spPr>
            <a:xfrm>
              <a:off x="6278490" y="2188245"/>
              <a:ext cx="16042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t>LMS</a:t>
              </a:r>
            </a:p>
          </p:txBody>
        </p:sp>
      </p:grpSp>
      <p:grpSp>
        <p:nvGrpSpPr>
          <p:cNvPr id="137" name="Group 136">
            <a:extLst>
              <a:ext uri="{FF2B5EF4-FFF2-40B4-BE49-F238E27FC236}">
                <a16:creationId xmlns:a16="http://schemas.microsoft.com/office/drawing/2014/main" id="{B69758A5-C93C-4AA3-8507-55B0231F3023}"/>
              </a:ext>
            </a:extLst>
          </p:cNvPr>
          <p:cNvGrpSpPr/>
          <p:nvPr/>
        </p:nvGrpSpPr>
        <p:grpSpPr>
          <a:xfrm>
            <a:off x="13526854" y="3426424"/>
            <a:ext cx="1851776" cy="1700987"/>
            <a:chOff x="8246680" y="922045"/>
            <a:chExt cx="1851776" cy="1700987"/>
          </a:xfrm>
        </p:grpSpPr>
        <p:pic>
          <p:nvPicPr>
            <p:cNvPr id="138" name="Picture 137">
              <a:extLst>
                <a:ext uri="{FF2B5EF4-FFF2-40B4-BE49-F238E27FC236}">
                  <a16:creationId xmlns:a16="http://schemas.microsoft.com/office/drawing/2014/main" id="{DA15F100-3358-49CF-B626-805094012F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6680" y="922045"/>
              <a:ext cx="1796800" cy="1508425"/>
            </a:xfrm>
            <a:prstGeom prst="rect">
              <a:avLst/>
            </a:prstGeom>
          </p:spPr>
        </p:pic>
        <p:sp>
          <p:nvSpPr>
            <p:cNvPr id="139" name="Rectangle 138">
              <a:extLst>
                <a:ext uri="{FF2B5EF4-FFF2-40B4-BE49-F238E27FC236}">
                  <a16:creationId xmlns:a16="http://schemas.microsoft.com/office/drawing/2014/main" id="{F583FED6-38E5-4078-92DF-4BBD07B3A758}"/>
                </a:ext>
              </a:extLst>
            </p:cNvPr>
            <p:cNvSpPr/>
            <p:nvPr/>
          </p:nvSpPr>
          <p:spPr>
            <a:xfrm>
              <a:off x="8275384" y="2315255"/>
              <a:ext cx="182307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t>Support/Ticketing</a:t>
              </a:r>
            </a:p>
          </p:txBody>
        </p:sp>
      </p:grpSp>
      <p:grpSp>
        <p:nvGrpSpPr>
          <p:cNvPr id="140" name="Group 139">
            <a:extLst>
              <a:ext uri="{FF2B5EF4-FFF2-40B4-BE49-F238E27FC236}">
                <a16:creationId xmlns:a16="http://schemas.microsoft.com/office/drawing/2014/main" id="{8EB846F8-D040-4916-A084-EE93DF76813B}"/>
              </a:ext>
            </a:extLst>
          </p:cNvPr>
          <p:cNvGrpSpPr/>
          <p:nvPr/>
        </p:nvGrpSpPr>
        <p:grpSpPr>
          <a:xfrm>
            <a:off x="12653371" y="265795"/>
            <a:ext cx="2828097" cy="1973734"/>
            <a:chOff x="1965286" y="3514688"/>
            <a:chExt cx="2828097" cy="1973734"/>
          </a:xfrm>
        </p:grpSpPr>
        <p:pic>
          <p:nvPicPr>
            <p:cNvPr id="141" name="Picture 140">
              <a:extLst>
                <a:ext uri="{FF2B5EF4-FFF2-40B4-BE49-F238E27FC236}">
                  <a16:creationId xmlns:a16="http://schemas.microsoft.com/office/drawing/2014/main" id="{90BE7231-6ED1-4534-B353-DAEE555F24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286" y="3514688"/>
              <a:ext cx="1796800" cy="1508425"/>
            </a:xfrm>
            <a:prstGeom prst="rect">
              <a:avLst/>
            </a:prstGeom>
          </p:spPr>
        </p:pic>
        <p:sp>
          <p:nvSpPr>
            <p:cNvPr id="142" name="Rectangle 141">
              <a:extLst>
                <a:ext uri="{FF2B5EF4-FFF2-40B4-BE49-F238E27FC236}">
                  <a16:creationId xmlns:a16="http://schemas.microsoft.com/office/drawing/2014/main" id="{7CC61595-BEFA-4D74-91A9-6EED4E6DF334}"/>
                </a:ext>
              </a:extLst>
            </p:cNvPr>
            <p:cNvSpPr/>
            <p:nvPr/>
          </p:nvSpPr>
          <p:spPr>
            <a:xfrm>
              <a:off x="3189122" y="4965202"/>
              <a:ext cx="160426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t>Marketing Automation</a:t>
              </a:r>
            </a:p>
          </p:txBody>
        </p:sp>
      </p:grpSp>
      <p:grpSp>
        <p:nvGrpSpPr>
          <p:cNvPr id="143" name="Group 142">
            <a:extLst>
              <a:ext uri="{FF2B5EF4-FFF2-40B4-BE49-F238E27FC236}">
                <a16:creationId xmlns:a16="http://schemas.microsoft.com/office/drawing/2014/main" id="{D59ADED6-E926-4FB6-8719-29F717535540}"/>
              </a:ext>
            </a:extLst>
          </p:cNvPr>
          <p:cNvGrpSpPr/>
          <p:nvPr/>
        </p:nvGrpSpPr>
        <p:grpSpPr>
          <a:xfrm>
            <a:off x="12415896" y="1750435"/>
            <a:ext cx="1628304" cy="1678348"/>
            <a:chOff x="5189180" y="3390594"/>
            <a:chExt cx="1826256" cy="1882384"/>
          </a:xfrm>
        </p:grpSpPr>
        <p:pic>
          <p:nvPicPr>
            <p:cNvPr id="144" name="Picture 143">
              <a:extLst>
                <a:ext uri="{FF2B5EF4-FFF2-40B4-BE49-F238E27FC236}">
                  <a16:creationId xmlns:a16="http://schemas.microsoft.com/office/drawing/2014/main" id="{02D86D2C-44CF-4437-A167-61A1995E63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8636" y="3390594"/>
              <a:ext cx="1796800" cy="1508425"/>
            </a:xfrm>
            <a:prstGeom prst="rect">
              <a:avLst/>
            </a:prstGeom>
          </p:spPr>
        </p:pic>
        <p:sp>
          <p:nvSpPr>
            <p:cNvPr id="145" name="Rectangle 144">
              <a:extLst>
                <a:ext uri="{FF2B5EF4-FFF2-40B4-BE49-F238E27FC236}">
                  <a16:creationId xmlns:a16="http://schemas.microsoft.com/office/drawing/2014/main" id="{54EE4C5A-6668-4614-9884-D2AA604FAF45}"/>
                </a:ext>
              </a:extLst>
            </p:cNvPr>
            <p:cNvSpPr/>
            <p:nvPr/>
          </p:nvSpPr>
          <p:spPr>
            <a:xfrm>
              <a:off x="5189180" y="4965201"/>
              <a:ext cx="16042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t>Social Media</a:t>
              </a:r>
            </a:p>
          </p:txBody>
        </p:sp>
      </p:grpSp>
      <p:grpSp>
        <p:nvGrpSpPr>
          <p:cNvPr id="146" name="Group 145">
            <a:extLst>
              <a:ext uri="{FF2B5EF4-FFF2-40B4-BE49-F238E27FC236}">
                <a16:creationId xmlns:a16="http://schemas.microsoft.com/office/drawing/2014/main" id="{540748F1-D572-4FC5-92CB-F48E8FB53F8F}"/>
              </a:ext>
            </a:extLst>
          </p:cNvPr>
          <p:cNvGrpSpPr/>
          <p:nvPr/>
        </p:nvGrpSpPr>
        <p:grpSpPr>
          <a:xfrm>
            <a:off x="8141375" y="3735736"/>
            <a:ext cx="2052540" cy="1794071"/>
            <a:chOff x="6946522" y="3390595"/>
            <a:chExt cx="2400056" cy="2097826"/>
          </a:xfrm>
        </p:grpSpPr>
        <p:pic>
          <p:nvPicPr>
            <p:cNvPr id="147" name="Picture 146">
              <a:extLst>
                <a:ext uri="{FF2B5EF4-FFF2-40B4-BE49-F238E27FC236}">
                  <a16:creationId xmlns:a16="http://schemas.microsoft.com/office/drawing/2014/main" id="{BB02F0FA-F2DB-4A3B-8623-B4E2470816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8150" y="3390595"/>
              <a:ext cx="1796800" cy="1508425"/>
            </a:xfrm>
            <a:prstGeom prst="rect">
              <a:avLst/>
            </a:prstGeom>
          </p:spPr>
        </p:pic>
        <p:sp>
          <p:nvSpPr>
            <p:cNvPr id="148" name="Rectangle 147">
              <a:extLst>
                <a:ext uri="{FF2B5EF4-FFF2-40B4-BE49-F238E27FC236}">
                  <a16:creationId xmlns:a16="http://schemas.microsoft.com/office/drawing/2014/main" id="{B88BC28D-D54C-40C4-AF37-EB3DBA153509}"/>
                </a:ext>
              </a:extLst>
            </p:cNvPr>
            <p:cNvSpPr/>
            <p:nvPr/>
          </p:nvSpPr>
          <p:spPr>
            <a:xfrm>
              <a:off x="6946522" y="4965201"/>
              <a:ext cx="240005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t>Event Registration/</a:t>
              </a:r>
              <a:b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400" b="0" i="0" u="none" strike="noStrike" kern="1200" cap="none" spc="0" normalizeH="0" baseline="0" noProof="0" dirty="0">
                  <a:ln>
                    <a:noFill/>
                  </a:ln>
                  <a:solidFill>
                    <a:srgbClr val="747678"/>
                  </a:solidFill>
                  <a:effectLst/>
                  <a:uLnTx/>
                  <a:uFillTx/>
                  <a:latin typeface="Open Sans" panose="020B0606030504020204" pitchFamily="34" charset="0"/>
                  <a:ea typeface="Open Sans" panose="020B0606030504020204" pitchFamily="34" charset="0"/>
                  <a:cs typeface="Open Sans" panose="020B0606030504020204" pitchFamily="34" charset="0"/>
                </a:rPr>
                <a:t>Webinar Support</a:t>
              </a:r>
            </a:p>
          </p:txBody>
        </p:sp>
      </p:grpSp>
      <p:pic>
        <p:nvPicPr>
          <p:cNvPr id="149" name="Picture 2" descr="Image result for hubspot">
            <a:extLst>
              <a:ext uri="{FF2B5EF4-FFF2-40B4-BE49-F238E27FC236}">
                <a16:creationId xmlns:a16="http://schemas.microsoft.com/office/drawing/2014/main" id="{2D08D733-C12F-4728-AF45-EC678F40FAA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1057500" y="896427"/>
            <a:ext cx="879119" cy="25480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Image result for salesforce">
            <a:extLst>
              <a:ext uri="{FF2B5EF4-FFF2-40B4-BE49-F238E27FC236}">
                <a16:creationId xmlns:a16="http://schemas.microsoft.com/office/drawing/2014/main" id="{3D2F19D1-A1D9-45CD-A11E-0E44FF0C04A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20968367" y="3579274"/>
            <a:ext cx="772200" cy="433242"/>
          </a:xfrm>
          <a:prstGeom prst="rect">
            <a:avLst/>
          </a:prstGeom>
          <a:noFill/>
          <a:ln>
            <a:noFill/>
          </a:ln>
          <a:effectLst>
            <a:glow rad="381000">
              <a:schemeClr val="bg1">
                <a:alpha val="37000"/>
              </a:schemeClr>
            </a:glow>
          </a:effectLst>
          <a:extLst>
            <a:ext uri="{909E8E84-426E-40DD-AFC4-6F175D3DCCD1}">
              <a14:hiddenFill xmlns:a14="http://schemas.microsoft.com/office/drawing/2010/main">
                <a:solidFill>
                  <a:srgbClr val="FFFFFF"/>
                </a:solidFill>
              </a14:hiddenFill>
            </a:ext>
          </a:extLst>
        </p:spPr>
      </p:pic>
      <p:pic>
        <p:nvPicPr>
          <p:cNvPr id="151" name="Picture 150">
            <a:extLst>
              <a:ext uri="{FF2B5EF4-FFF2-40B4-BE49-F238E27FC236}">
                <a16:creationId xmlns:a16="http://schemas.microsoft.com/office/drawing/2014/main" id="{F83298A2-11F8-480F-A642-82F7A3231FB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144142" y="1866384"/>
            <a:ext cx="738632" cy="319545"/>
          </a:xfrm>
          <a:prstGeom prst="rect">
            <a:avLst/>
          </a:prstGeom>
        </p:spPr>
      </p:pic>
      <p:pic>
        <p:nvPicPr>
          <p:cNvPr id="152" name="Picture 151">
            <a:extLst>
              <a:ext uri="{FF2B5EF4-FFF2-40B4-BE49-F238E27FC236}">
                <a16:creationId xmlns:a16="http://schemas.microsoft.com/office/drawing/2014/main" id="{9746FEBD-D551-4660-AAF3-E3C6DA601D43}"/>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5946340" y="2441453"/>
            <a:ext cx="2904495" cy="968165"/>
          </a:xfrm>
          <a:prstGeom prst="rect">
            <a:avLst/>
          </a:prstGeom>
        </p:spPr>
      </p:pic>
      <p:pic>
        <p:nvPicPr>
          <p:cNvPr id="153" name="Picture 152">
            <a:extLst>
              <a:ext uri="{FF2B5EF4-FFF2-40B4-BE49-F238E27FC236}">
                <a16:creationId xmlns:a16="http://schemas.microsoft.com/office/drawing/2014/main" id="{506301A1-F22D-4FC1-8F44-30C62A7AA19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3245452" y="905673"/>
            <a:ext cx="712588" cy="480403"/>
          </a:xfrm>
          <a:prstGeom prst="rect">
            <a:avLst/>
          </a:prstGeom>
        </p:spPr>
      </p:pic>
      <p:pic>
        <p:nvPicPr>
          <p:cNvPr id="154" name="Picture 153">
            <a:extLst>
              <a:ext uri="{FF2B5EF4-FFF2-40B4-BE49-F238E27FC236}">
                <a16:creationId xmlns:a16="http://schemas.microsoft.com/office/drawing/2014/main" id="{D4B45E0B-F200-4F3D-A19F-97087B6C0D04}"/>
              </a:ext>
            </a:extLst>
          </p:cNvPr>
          <p:cNvPicPr>
            <a:picLocks noChangeAspect="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308349" y="2046079"/>
            <a:ext cx="1107246" cy="205558"/>
          </a:xfrm>
          <a:prstGeom prst="rect">
            <a:avLst/>
          </a:prstGeom>
        </p:spPr>
      </p:pic>
      <p:pic>
        <p:nvPicPr>
          <p:cNvPr id="155" name="Picture 6" descr="Image result for eloqua no background logo">
            <a:extLst>
              <a:ext uri="{FF2B5EF4-FFF2-40B4-BE49-F238E27FC236}">
                <a16:creationId xmlns:a16="http://schemas.microsoft.com/office/drawing/2014/main" id="{F85303CF-235A-48C7-AD46-5A8CD4EB5A7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3921179" y="4888459"/>
            <a:ext cx="1273024" cy="954768"/>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8" descr="Image result for parature">
            <a:extLst>
              <a:ext uri="{FF2B5EF4-FFF2-40B4-BE49-F238E27FC236}">
                <a16:creationId xmlns:a16="http://schemas.microsoft.com/office/drawing/2014/main" id="{32C0714C-3265-4FBA-BE66-764FA5E86323}"/>
              </a:ext>
            </a:extLst>
          </p:cNvPr>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401180" y="6100149"/>
            <a:ext cx="1298681" cy="346315"/>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0" descr="Image result for desk.com logo">
            <a:extLst>
              <a:ext uri="{FF2B5EF4-FFF2-40B4-BE49-F238E27FC236}">
                <a16:creationId xmlns:a16="http://schemas.microsoft.com/office/drawing/2014/main" id="{B0D33E5C-516E-41D8-BF87-836A06C39DE1}"/>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22029492" y="6206118"/>
            <a:ext cx="1232347" cy="53401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2" descr="Image result for gainsight logo">
            <a:extLst>
              <a:ext uri="{FF2B5EF4-FFF2-40B4-BE49-F238E27FC236}">
                <a16:creationId xmlns:a16="http://schemas.microsoft.com/office/drawing/2014/main" id="{5A712A13-48E8-43C6-92AB-272B5BB6EDA7}"/>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5905869" y="941588"/>
            <a:ext cx="1764393" cy="705757"/>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4" descr="Image result for microsoft crm logo">
            <a:extLst>
              <a:ext uri="{FF2B5EF4-FFF2-40B4-BE49-F238E27FC236}">
                <a16:creationId xmlns:a16="http://schemas.microsoft.com/office/drawing/2014/main" id="{5A408F0D-E3D8-40A1-BA6F-C4E3344894BE}"/>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26089978" y="2102475"/>
            <a:ext cx="1088572" cy="616173"/>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6" descr="Image result for cornerstone lms logo">
            <a:extLst>
              <a:ext uri="{FF2B5EF4-FFF2-40B4-BE49-F238E27FC236}">
                <a16:creationId xmlns:a16="http://schemas.microsoft.com/office/drawing/2014/main" id="{ABF78187-36F3-45CC-AE17-C73B0EF86043}"/>
              </a:ext>
            </a:extLst>
          </p:cNvPr>
          <p:cNvPicPr>
            <a:picLocks noChangeAspect="1" noChangeArrowheads="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513527" y="3242006"/>
            <a:ext cx="1116844" cy="256525"/>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Image result for wordpress logo">
            <a:extLst>
              <a:ext uri="{FF2B5EF4-FFF2-40B4-BE49-F238E27FC236}">
                <a16:creationId xmlns:a16="http://schemas.microsoft.com/office/drawing/2014/main" id="{045235B2-AA54-4F35-B48D-2E68593F6B9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8624105" y="-461070"/>
            <a:ext cx="1031112" cy="103111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0" descr="Boxwood-Logo-Small">
            <a:extLst>
              <a:ext uri="{FF2B5EF4-FFF2-40B4-BE49-F238E27FC236}">
                <a16:creationId xmlns:a16="http://schemas.microsoft.com/office/drawing/2014/main" id="{E1F8037D-7641-4601-BA6C-2D028B9E404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7118703" y="697439"/>
            <a:ext cx="2098095" cy="429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5" name="Picture 6" descr="MemberSuite logo">
            <a:extLst>
              <a:ext uri="{FF2B5EF4-FFF2-40B4-BE49-F238E27FC236}">
                <a16:creationId xmlns:a16="http://schemas.microsoft.com/office/drawing/2014/main" id="{E5E0EF1E-09DD-4326-A568-91A96CBB368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6583" y="2913659"/>
            <a:ext cx="1294693" cy="97102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8" descr="Naylor Association Solutions ">
            <a:extLst>
              <a:ext uri="{FF2B5EF4-FFF2-40B4-BE49-F238E27FC236}">
                <a16:creationId xmlns:a16="http://schemas.microsoft.com/office/drawing/2014/main" id="{A9F15F60-881D-4623-9A99-D41A50C71E9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281834" y="861134"/>
            <a:ext cx="1394114" cy="104558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Dynamics365">
            <a:extLst>
              <a:ext uri="{FF2B5EF4-FFF2-40B4-BE49-F238E27FC236}">
                <a16:creationId xmlns:a16="http://schemas.microsoft.com/office/drawing/2014/main" id="{B05784EF-6466-4A2B-8B54-3CF76A531AE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3406960" y="1269003"/>
            <a:ext cx="1037325" cy="69155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descr="INFUSIONSOFT">
            <a:extLst>
              <a:ext uri="{FF2B5EF4-FFF2-40B4-BE49-F238E27FC236}">
                <a16:creationId xmlns:a16="http://schemas.microsoft.com/office/drawing/2014/main" id="{A2B155D6-34A4-49DC-9296-12F919EFB96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9012461" y="5012413"/>
            <a:ext cx="1669108" cy="41727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4" descr="protech">
            <a:extLst>
              <a:ext uri="{FF2B5EF4-FFF2-40B4-BE49-F238E27FC236}">
                <a16:creationId xmlns:a16="http://schemas.microsoft.com/office/drawing/2014/main" id="{656A6339-697C-47E5-A726-DBA63E6AE193}"/>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856720" y="3272961"/>
            <a:ext cx="1570241" cy="462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4" name="Picture 13" descr="graphic_logo_acgi">
            <a:hlinkClick r:id="rId31"/>
            <a:extLst>
              <a:ext uri="{FF2B5EF4-FFF2-40B4-BE49-F238E27FC236}">
                <a16:creationId xmlns:a16="http://schemas.microsoft.com/office/drawing/2014/main" id="{0040DFDA-3266-4208-98B9-1BF91500111C}"/>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9522955" y="2077094"/>
            <a:ext cx="1030967" cy="279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5" name="Picture 24" descr="C:\Users\Mark.HL\AppData\Local\Microsoft\Windows\Temporary Internet Files\Content.Outlook\PAO78L9F\MemberMaxLogo.jpg">
            <a:extLst>
              <a:ext uri="{FF2B5EF4-FFF2-40B4-BE49-F238E27FC236}">
                <a16:creationId xmlns:a16="http://schemas.microsoft.com/office/drawing/2014/main" id="{917FCC54-B633-4577-9BEF-97D698E61F4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4965779" y="4222242"/>
            <a:ext cx="1223919" cy="371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6" name="Picture 2">
            <a:extLst>
              <a:ext uri="{FF2B5EF4-FFF2-40B4-BE49-F238E27FC236}">
                <a16:creationId xmlns:a16="http://schemas.microsoft.com/office/drawing/2014/main" id="{027F497B-001E-4FDD-87A1-0CEEB42759CE}"/>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3377919" y="2287414"/>
            <a:ext cx="1095406" cy="177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7" name="Picture 18">
            <a:extLst>
              <a:ext uri="{FF2B5EF4-FFF2-40B4-BE49-F238E27FC236}">
                <a16:creationId xmlns:a16="http://schemas.microsoft.com/office/drawing/2014/main" id="{0252C307-3CF4-483F-B11F-736ECDD13847}"/>
              </a:ext>
            </a:extLst>
          </p:cNvPr>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3452073" y="4489717"/>
            <a:ext cx="947099" cy="294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8" name="Picture 19">
            <a:extLst>
              <a:ext uri="{FF2B5EF4-FFF2-40B4-BE49-F238E27FC236}">
                <a16:creationId xmlns:a16="http://schemas.microsoft.com/office/drawing/2014/main" id="{BE544D74-0327-4D24-93A0-D2ED7704DD47}"/>
              </a:ext>
            </a:extLst>
          </p:cNvPr>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9696729" y="2747518"/>
            <a:ext cx="861186" cy="16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9" name="Picture 21">
            <a:extLst>
              <a:ext uri="{FF2B5EF4-FFF2-40B4-BE49-F238E27FC236}">
                <a16:creationId xmlns:a16="http://schemas.microsoft.com/office/drawing/2014/main" id="{5405AF45-725C-4EBC-9D24-8714B083F714}"/>
              </a:ext>
            </a:extLst>
          </p:cNvPr>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7560169" y="2403351"/>
            <a:ext cx="1369508" cy="202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0" name="Picture 4" descr="http://www.vistaequitypartners.com/sites/default/files/company_logo/Aptean%20Logo%20-%20VEP%20Website.jpg?1344343071">
            <a:extLst>
              <a:ext uri="{FF2B5EF4-FFF2-40B4-BE49-F238E27FC236}">
                <a16:creationId xmlns:a16="http://schemas.microsoft.com/office/drawing/2014/main" id="{6C450F31-8969-4465-B623-7532722E8A8C}"/>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1883640" y="4149098"/>
            <a:ext cx="1276435" cy="199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1" name="Picture 8" descr="Blackbaud: Software for Nonprofits">
            <a:extLst>
              <a:ext uri="{FF2B5EF4-FFF2-40B4-BE49-F238E27FC236}">
                <a16:creationId xmlns:a16="http://schemas.microsoft.com/office/drawing/2014/main" id="{FDA90582-2716-4338-8AC5-A43B3131CD33}"/>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5243244" y="3668490"/>
            <a:ext cx="1258026" cy="200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2" name="Picture 32">
            <a:extLst>
              <a:ext uri="{FF2B5EF4-FFF2-40B4-BE49-F238E27FC236}">
                <a16:creationId xmlns:a16="http://schemas.microsoft.com/office/drawing/2014/main" id="{56CA3173-E7D5-4668-B6E0-8F529F41583D}"/>
              </a:ext>
            </a:extLst>
          </p:cNvPr>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2535719" y="3735651"/>
            <a:ext cx="1064962" cy="349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3" name="Picture 34">
            <a:extLst>
              <a:ext uri="{FF2B5EF4-FFF2-40B4-BE49-F238E27FC236}">
                <a16:creationId xmlns:a16="http://schemas.microsoft.com/office/drawing/2014/main" id="{7D023E64-2AC5-4DBF-BC58-705893F982B6}"/>
              </a:ext>
            </a:extLst>
          </p:cNvPr>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8603478" y="3164897"/>
            <a:ext cx="1196656" cy="25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 name="Picture 35">
            <a:extLst>
              <a:ext uri="{FF2B5EF4-FFF2-40B4-BE49-F238E27FC236}">
                <a16:creationId xmlns:a16="http://schemas.microsoft.com/office/drawing/2014/main" id="{70FC89CC-C8DB-4FD6-B501-A54C99A3C904}"/>
              </a:ext>
            </a:extLst>
          </p:cNvPr>
          <p:cNvPicPr>
            <a:picLocks noChangeAspect="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6740525" y="4288276"/>
            <a:ext cx="1490195" cy="24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5" name="Picture 174">
            <a:extLst>
              <a:ext uri="{FF2B5EF4-FFF2-40B4-BE49-F238E27FC236}">
                <a16:creationId xmlns:a16="http://schemas.microsoft.com/office/drawing/2014/main" id="{BC2AA064-17CB-4E3A-996F-16E25C08BA00}"/>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2896851" y="5183611"/>
            <a:ext cx="1534400" cy="424498"/>
          </a:xfrm>
          <a:prstGeom prst="rect">
            <a:avLst/>
          </a:prstGeom>
        </p:spPr>
      </p:pic>
      <p:pic>
        <p:nvPicPr>
          <p:cNvPr id="176" name="Picture 4" descr="https://media.glassdoor.com/sqll/261855/euclid-technology-squarelogo.png">
            <a:extLst>
              <a:ext uri="{FF2B5EF4-FFF2-40B4-BE49-F238E27FC236}">
                <a16:creationId xmlns:a16="http://schemas.microsoft.com/office/drawing/2014/main" id="{9B74B49F-56F9-42CE-B88C-F480A777E0AB}"/>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0378979" y="3304157"/>
            <a:ext cx="568759" cy="499391"/>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Image result for salesforce">
            <a:extLst>
              <a:ext uri="{FF2B5EF4-FFF2-40B4-BE49-F238E27FC236}">
                <a16:creationId xmlns:a16="http://schemas.microsoft.com/office/drawing/2014/main" id="{062E5589-F137-4DDB-B9BF-345228D11C3D}"/>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3476076" y="5806838"/>
            <a:ext cx="1136248" cy="62981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https://higherlogicdownload.s3.amazonaws.com/HL/f250d226-a106-4af9-b8cd-58cea88d67e9/UploadedImages/www/images/partners/platform-partners/neoncrm_logo_100x200.png">
            <a:extLst>
              <a:ext uri="{FF2B5EF4-FFF2-40B4-BE49-F238E27FC236}">
                <a16:creationId xmlns:a16="http://schemas.microsoft.com/office/drawing/2014/main" id="{7DA94C6B-16FC-4D3F-B585-060EDC457D9B}"/>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7825665" y="1385467"/>
            <a:ext cx="917245" cy="45862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78">
            <a:extLst>
              <a:ext uri="{FF2B5EF4-FFF2-40B4-BE49-F238E27FC236}">
                <a16:creationId xmlns:a16="http://schemas.microsoft.com/office/drawing/2014/main" id="{27C13B44-8356-4E6E-A8F5-B61A73CF3A30}"/>
              </a:ext>
            </a:extLst>
          </p:cNvPr>
          <p:cNvPicPr>
            <a:picLocks noChangeAspect="1"/>
          </p:cNvPicPr>
          <p:nvPr/>
        </p:nvPicPr>
        <p:blipFill>
          <a:blip r:embed="rId47"/>
          <a:stretch>
            <a:fillRect/>
          </a:stretch>
        </p:blipFill>
        <p:spPr>
          <a:xfrm>
            <a:off x="16353031" y="5033434"/>
            <a:ext cx="806755" cy="375235"/>
          </a:xfrm>
          <a:prstGeom prst="rect">
            <a:avLst/>
          </a:prstGeom>
        </p:spPr>
      </p:pic>
      <p:pic>
        <p:nvPicPr>
          <p:cNvPr id="180" name="Picture 8" descr="Image result for Association DNA by Biz-Zone Inc.">
            <a:extLst>
              <a:ext uri="{FF2B5EF4-FFF2-40B4-BE49-F238E27FC236}">
                <a16:creationId xmlns:a16="http://schemas.microsoft.com/office/drawing/2014/main" id="{C7F80816-B144-4A0D-9632-5637C149EDEF}"/>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7800734" y="4935662"/>
            <a:ext cx="570779" cy="570779"/>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0" descr="https://www.silverbear.com/Portals/_default/Skins/Silverbear.com/images/textLogo.png">
            <a:extLst>
              <a:ext uri="{FF2B5EF4-FFF2-40B4-BE49-F238E27FC236}">
                <a16:creationId xmlns:a16="http://schemas.microsoft.com/office/drawing/2014/main" id="{DD4CF84C-6729-4BA5-B9E1-45FD81D12C26}"/>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3434161" y="5110974"/>
            <a:ext cx="917308" cy="220154"/>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81" descr="NOAH logo">
            <a:extLst>
              <a:ext uri="{FF2B5EF4-FFF2-40B4-BE49-F238E27FC236}">
                <a16:creationId xmlns:a16="http://schemas.microsoft.com/office/drawing/2014/main" id="{B3398BCB-7756-41CD-9716-605219D59E5A}"/>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708376" y="4844661"/>
            <a:ext cx="1003707" cy="752780"/>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Fonteva logo">
            <a:extLst>
              <a:ext uri="{FF2B5EF4-FFF2-40B4-BE49-F238E27FC236}">
                <a16:creationId xmlns:a16="http://schemas.microsoft.com/office/drawing/2014/main" id="{2B06B2CB-11DE-4B23-95D4-1469145865AA}"/>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2511416" y="4217430"/>
            <a:ext cx="1217414" cy="913061"/>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a:extLst>
              <a:ext uri="{FF2B5EF4-FFF2-40B4-BE49-F238E27FC236}">
                <a16:creationId xmlns:a16="http://schemas.microsoft.com/office/drawing/2014/main" id="{A2B5A199-16B0-4A9B-85AC-9B5F173034D3}"/>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1322517" y="5006575"/>
            <a:ext cx="1470696" cy="428953"/>
          </a:xfrm>
          <a:prstGeom prst="rect">
            <a:avLst/>
          </a:prstGeom>
        </p:spPr>
      </p:pic>
      <p:pic>
        <p:nvPicPr>
          <p:cNvPr id="185" name="Picture 10" descr="Cobalt logo">
            <a:extLst>
              <a:ext uri="{FF2B5EF4-FFF2-40B4-BE49-F238E27FC236}">
                <a16:creationId xmlns:a16="http://schemas.microsoft.com/office/drawing/2014/main" id="{2CF9EEFC-4D97-4511-AA8F-AC84D800446E}"/>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3400120" y="3374604"/>
            <a:ext cx="1051003" cy="788252"/>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4" descr="Image result for esx catalyst logo">
            <a:extLst>
              <a:ext uri="{FF2B5EF4-FFF2-40B4-BE49-F238E27FC236}">
                <a16:creationId xmlns:a16="http://schemas.microsoft.com/office/drawing/2014/main" id="{39591B35-FB05-49B4-81E8-255373BE4AD1}"/>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8554967" y="3978820"/>
            <a:ext cx="1133204" cy="397582"/>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6" descr="Member Connection">
            <a:extLst>
              <a:ext uri="{FF2B5EF4-FFF2-40B4-BE49-F238E27FC236}">
                <a16:creationId xmlns:a16="http://schemas.microsoft.com/office/drawing/2014/main" id="{4F84E515-7211-4394-BE29-6F697E8F7391}"/>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20012418" y="4194024"/>
            <a:ext cx="1514728" cy="427911"/>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 descr="YourMembership">
            <a:extLst>
              <a:ext uri="{FF2B5EF4-FFF2-40B4-BE49-F238E27FC236}">
                <a16:creationId xmlns:a16="http://schemas.microsoft.com/office/drawing/2014/main" id="{FB4CD27F-FEDC-4E11-87EB-18457467FF06}"/>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6928057" y="3009804"/>
            <a:ext cx="1178041" cy="63677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0" descr="Aptify by Community Brands">
            <a:extLst>
              <a:ext uri="{FF2B5EF4-FFF2-40B4-BE49-F238E27FC236}">
                <a16:creationId xmlns:a16="http://schemas.microsoft.com/office/drawing/2014/main" id="{F75FE013-CEFA-4DBC-AAC3-F5E27EBB7193}"/>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6241454" y="1420378"/>
            <a:ext cx="845076" cy="42012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2" descr="NimbleUser.com">
            <a:extLst>
              <a:ext uri="{FF2B5EF4-FFF2-40B4-BE49-F238E27FC236}">
                <a16:creationId xmlns:a16="http://schemas.microsoft.com/office/drawing/2014/main" id="{B2EEE2A8-E4B7-48F7-A68D-CC3E4438CBEA}"/>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4417539" y="2227478"/>
            <a:ext cx="1434716" cy="33866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5">
            <a:extLst>
              <a:ext uri="{FF2B5EF4-FFF2-40B4-BE49-F238E27FC236}">
                <a16:creationId xmlns:a16="http://schemas.microsoft.com/office/drawing/2014/main" id="{EC4529B4-2D8D-4C53-94F9-E11AA027697F}"/>
              </a:ext>
            </a:extLst>
          </p:cNvPr>
          <p:cNvPicPr>
            <a:picLocks noChangeAspect="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21302632" y="2427519"/>
            <a:ext cx="1215066" cy="30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Picture 8" descr="Blackbaud: Software for Nonprofits">
            <a:extLst>
              <a:ext uri="{FF2B5EF4-FFF2-40B4-BE49-F238E27FC236}">
                <a16:creationId xmlns:a16="http://schemas.microsoft.com/office/drawing/2014/main" id="{7AFC2412-F6DB-4908-A1ED-4288FB916E6A}"/>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2342655" y="1755844"/>
            <a:ext cx="1258026" cy="200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5342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47708" y="2733208"/>
            <a:ext cx="1503345" cy="1535332"/>
          </a:xfrm>
          <a:prstGeom prst="rect">
            <a:avLst/>
          </a:prstGeom>
        </p:spPr>
      </p:pic>
      <p:pic>
        <p:nvPicPr>
          <p:cNvPr id="1026" name="Picture 2">
            <a:extLst>
              <a:ext uri="{FF2B5EF4-FFF2-40B4-BE49-F238E27FC236}">
                <a16:creationId xmlns:a16="http://schemas.microsoft.com/office/drawing/2014/main" id="{0EE986FD-B8D3-4DD2-BAB1-925C6CEC241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936911" y="2747266"/>
            <a:ext cx="6254009" cy="120389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4DEB2E1-C504-4F60-BDFE-7D2EB0587C5E}"/>
              </a:ext>
            </a:extLst>
          </p:cNvPr>
          <p:cNvCxnSpPr>
            <a:cxnSpLocks/>
          </p:cNvCxnSpPr>
          <p:nvPr/>
        </p:nvCxnSpPr>
        <p:spPr>
          <a:xfrm>
            <a:off x="2598821" y="2554760"/>
            <a:ext cx="0" cy="1727838"/>
          </a:xfrm>
          <a:prstGeom prst="line">
            <a:avLst/>
          </a:prstGeom>
          <a:ln w="19050">
            <a:solidFill>
              <a:srgbClr val="F5802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F0613D-AEE3-4364-859C-9031A1C49A93}"/>
              </a:ext>
            </a:extLst>
          </p:cNvPr>
          <p:cNvCxnSpPr>
            <a:cxnSpLocks/>
          </p:cNvCxnSpPr>
          <p:nvPr/>
        </p:nvCxnSpPr>
        <p:spPr>
          <a:xfrm>
            <a:off x="9681411" y="2540702"/>
            <a:ext cx="0" cy="1727838"/>
          </a:xfrm>
          <a:prstGeom prst="line">
            <a:avLst/>
          </a:prstGeom>
          <a:ln w="19050">
            <a:solidFill>
              <a:srgbClr val="F5802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F4CF017-DBC2-4D21-92F5-4069B6043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865" y="3133792"/>
            <a:ext cx="1722093" cy="766331"/>
          </a:xfrm>
          <a:prstGeom prst="rect">
            <a:avLst/>
          </a:prstGeom>
        </p:spPr>
      </p:pic>
      <p:sp>
        <p:nvSpPr>
          <p:cNvPr id="26" name="Rectangle 25">
            <a:extLst>
              <a:ext uri="{FF2B5EF4-FFF2-40B4-BE49-F238E27FC236}">
                <a16:creationId xmlns:a16="http://schemas.microsoft.com/office/drawing/2014/main" id="{222D9D1F-25A4-4052-9C8D-3FD69D716837}"/>
              </a:ext>
            </a:extLst>
          </p:cNvPr>
          <p:cNvSpPr/>
          <p:nvPr/>
        </p:nvSpPr>
        <p:spPr>
          <a:xfrm>
            <a:off x="7041246" y="4672959"/>
            <a:ext cx="4521092" cy="1727839"/>
          </a:xfrm>
          <a:prstGeom prst="rect">
            <a:avLst/>
          </a:prstGeom>
          <a:solidFill>
            <a:schemeClr val="bg1"/>
          </a:solidFill>
          <a:ln w="25400">
            <a:noFill/>
            <a:headEnd type="oval"/>
            <a:tailEnd type="oval"/>
          </a:ln>
          <a:effectLst>
            <a:outerShdw blurRad="304800" dist="50800" dir="5400000" algn="ctr" rotWithShape="0">
              <a:srgbClr val="000000">
                <a:alpha val="18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C28BF41-B6A8-B441-A69C-5506E4E9C8B8}"/>
              </a:ext>
            </a:extLst>
          </p:cNvPr>
          <p:cNvSpPr txBox="1">
            <a:spLocks/>
          </p:cNvSpPr>
          <p:nvPr/>
        </p:nvSpPr>
        <p:spPr>
          <a:xfrm>
            <a:off x="8477720" y="5269055"/>
            <a:ext cx="3060554" cy="1466031"/>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1600">
                <a:solidFill>
                  <a:srgbClr val="F58026"/>
                </a:solidFill>
                <a:latin typeface="Open Sans" panose="020B0606030504020204" pitchFamily="34" charset="0"/>
                <a:ea typeface="Open Sans" panose="020B0606030504020204" pitchFamily="34" charset="0"/>
                <a:cs typeface="Open Sans" panose="020B0606030504020204" pitchFamily="34" charset="0"/>
              </a:rPr>
              <a:t>of Higher Logic </a:t>
            </a:r>
            <a:r>
              <a:rPr lang="en-US" sz="1600" b="1">
                <a:solidFill>
                  <a:srgbClr val="F58026"/>
                </a:solidFill>
                <a:latin typeface="Open Sans" panose="020B0606030504020204" pitchFamily="34" charset="0"/>
                <a:ea typeface="Open Sans" panose="020B0606030504020204" pitchFamily="34" charset="0"/>
                <a:cs typeface="Open Sans" panose="020B0606030504020204" pitchFamily="34" charset="0"/>
              </a:rPr>
              <a:t>clients</a:t>
            </a:r>
            <a:r>
              <a:rPr lang="en-US" sz="1600">
                <a:solidFill>
                  <a:srgbClr val="F58026"/>
                </a:solidFill>
                <a:latin typeface="Open Sans" panose="020B0606030504020204" pitchFamily="34" charset="0"/>
                <a:ea typeface="Open Sans" panose="020B0606030504020204" pitchFamily="34" charset="0"/>
                <a:cs typeface="Open Sans" panose="020B0606030504020204" pitchFamily="34" charset="0"/>
              </a:rPr>
              <a:t> would </a:t>
            </a:r>
            <a:r>
              <a:rPr lang="en-US" sz="1600" b="1">
                <a:solidFill>
                  <a:srgbClr val="F58026"/>
                </a:solidFill>
                <a:latin typeface="Open Sans" panose="020B0606030504020204" pitchFamily="34" charset="0"/>
                <a:ea typeface="Open Sans" panose="020B0606030504020204" pitchFamily="34" charset="0"/>
                <a:cs typeface="Open Sans" panose="020B0606030504020204" pitchFamily="34" charset="0"/>
              </a:rPr>
              <a:t>recommend</a:t>
            </a:r>
            <a:r>
              <a:rPr lang="en-US" sz="1600">
                <a:solidFill>
                  <a:srgbClr val="F58026"/>
                </a:solidFill>
                <a:latin typeface="Open Sans" panose="020B0606030504020204" pitchFamily="34" charset="0"/>
                <a:ea typeface="Open Sans" panose="020B0606030504020204" pitchFamily="34" charset="0"/>
                <a:cs typeface="Open Sans" panose="020B0606030504020204" pitchFamily="34" charset="0"/>
              </a:rPr>
              <a:t> Higher Logic’s </a:t>
            </a:r>
            <a:r>
              <a:rPr lang="en-US" sz="1600" b="1">
                <a:solidFill>
                  <a:srgbClr val="F58026"/>
                </a:solidFill>
                <a:latin typeface="Open Sans" panose="020B0606030504020204" pitchFamily="34" charset="0"/>
                <a:ea typeface="Open Sans" panose="020B0606030504020204" pitchFamily="34" charset="0"/>
                <a:cs typeface="Open Sans" panose="020B0606030504020204" pitchFamily="34" charset="0"/>
              </a:rPr>
              <a:t>customer support</a:t>
            </a:r>
          </a:p>
          <a:p>
            <a:pPr marL="0" indent="0">
              <a:lnSpc>
                <a:spcPct val="80000"/>
              </a:lnSpc>
              <a:buFont typeface="Arial" panose="020B0604020202020204" pitchFamily="34" charset="0"/>
              <a:buNone/>
            </a:pPr>
            <a:endParaRPr lang="en-US" sz="2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hart 11">
            <a:extLst>
              <a:ext uri="{FF2B5EF4-FFF2-40B4-BE49-F238E27FC236}">
                <a16:creationId xmlns:a16="http://schemas.microsoft.com/office/drawing/2014/main" id="{69E953EE-4AC4-8340-B37E-973F5D5ADA29}"/>
              </a:ext>
            </a:extLst>
          </p:cNvPr>
          <p:cNvGraphicFramePr/>
          <p:nvPr/>
        </p:nvGraphicFramePr>
        <p:xfrm>
          <a:off x="7091701" y="4775364"/>
          <a:ext cx="1586197" cy="1466030"/>
        </p:xfrm>
        <a:graphic>
          <a:graphicData uri="http://schemas.openxmlformats.org/drawingml/2006/chart">
            <c:chart xmlns:c="http://schemas.openxmlformats.org/drawingml/2006/chart" xmlns:r="http://schemas.openxmlformats.org/officeDocument/2006/relationships" r:id="rId6"/>
          </a:graphicData>
        </a:graphic>
      </p:graphicFrame>
      <p:sp>
        <p:nvSpPr>
          <p:cNvPr id="13" name="Content Placeholder 2">
            <a:extLst>
              <a:ext uri="{FF2B5EF4-FFF2-40B4-BE49-F238E27FC236}">
                <a16:creationId xmlns:a16="http://schemas.microsoft.com/office/drawing/2014/main" id="{C5C8646D-D87B-4ABE-8A17-6F1E4EF6CC11}"/>
              </a:ext>
            </a:extLst>
          </p:cNvPr>
          <p:cNvSpPr txBox="1">
            <a:spLocks/>
          </p:cNvSpPr>
          <p:nvPr/>
        </p:nvSpPr>
        <p:spPr>
          <a:xfrm>
            <a:off x="8463915" y="5045825"/>
            <a:ext cx="1388175" cy="849434"/>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3200">
                <a:solidFill>
                  <a:srgbClr val="F58026"/>
                </a:solidFill>
                <a:latin typeface="Open Sans Extrabold" panose="020B0906030804020204" pitchFamily="34" charset="0"/>
                <a:ea typeface="Open Sans Extrabold" panose="020B0906030804020204" pitchFamily="34" charset="0"/>
                <a:cs typeface="Open Sans Extrabold" panose="020B0906030804020204" pitchFamily="34" charset="0"/>
              </a:rPr>
              <a:t>85%</a:t>
            </a:r>
            <a:endPar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9AFE66A-768C-43B5-951C-84DA4365626A}"/>
              </a:ext>
            </a:extLst>
          </p:cNvPr>
          <p:cNvSpPr>
            <a:spLocks noGrp="1"/>
          </p:cNvSpPr>
          <p:nvPr>
            <p:ph type="title"/>
          </p:nvPr>
        </p:nvSpPr>
        <p:spPr/>
        <p:txBody>
          <a:bodyPr/>
          <a:lstStyle/>
          <a:p>
            <a:r>
              <a:rPr lang="en-US"/>
              <a:t>Education, Training, and Support</a:t>
            </a:r>
          </a:p>
        </p:txBody>
      </p:sp>
    </p:spTree>
    <p:extLst>
      <p:ext uri="{BB962C8B-B14F-4D97-AF65-F5344CB8AC3E}">
        <p14:creationId xmlns:p14="http://schemas.microsoft.com/office/powerpoint/2010/main" val="396848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4D55-474F-4A4B-8185-F2D2403672B0}"/>
              </a:ext>
            </a:extLst>
          </p:cNvPr>
          <p:cNvSpPr>
            <a:spLocks noGrp="1"/>
          </p:cNvSpPr>
          <p:nvPr>
            <p:ph type="title"/>
          </p:nvPr>
        </p:nvSpPr>
        <p:spPr>
          <a:xfrm>
            <a:off x="228600" y="623862"/>
            <a:ext cx="10515600" cy="484631"/>
          </a:xfrm>
        </p:spPr>
        <p:txBody>
          <a:bodyPr>
            <a:normAutofit fontScale="90000"/>
          </a:bodyPr>
          <a:lstStyle/>
          <a:p>
            <a:r>
              <a:rPr lang="en-US" dirty="0">
                <a:solidFill>
                  <a:srgbClr val="6D707A"/>
                </a:solidFill>
                <a:effectLst>
                  <a:glow>
                    <a:srgbClr val="110C24"/>
                  </a:glow>
                </a:effectLst>
                <a:latin typeface="Open Sans" panose="020B0606030504020204" pitchFamily="34" charset="0"/>
                <a:ea typeface="Open Sans" panose="020B0606030504020204" pitchFamily="34" charset="0"/>
                <a:cs typeface="Open Sans" panose="020B0606030504020204" pitchFamily="34" charset="0"/>
              </a:rPr>
              <a:t>Who is Higher Logic</a:t>
            </a:r>
            <a:br>
              <a:rPr lang="en-US" dirty="0">
                <a:solidFill>
                  <a:srgbClr val="6D707A"/>
                </a:solidFill>
                <a:effectLst>
                  <a:glow>
                    <a:srgbClr val="110C24"/>
                  </a:glow>
                </a:effectLst>
                <a:latin typeface="Open Sans" panose="020B0606030504020204" pitchFamily="34" charset="0"/>
                <a:ea typeface="Open Sans" panose="020B0606030504020204" pitchFamily="34" charset="0"/>
                <a:cs typeface="Open Sans" panose="020B0606030504020204" pitchFamily="34" charset="0"/>
              </a:rPr>
            </a:br>
            <a:endParaRPr lang="en-US" dirty="0">
              <a:solidFill>
                <a:srgbClr val="6D707A"/>
              </a:solidFill>
            </a:endParaRPr>
          </a:p>
        </p:txBody>
      </p:sp>
      <p:grpSp>
        <p:nvGrpSpPr>
          <p:cNvPr id="7" name="Group 6">
            <a:extLst>
              <a:ext uri="{FF2B5EF4-FFF2-40B4-BE49-F238E27FC236}">
                <a16:creationId xmlns:a16="http://schemas.microsoft.com/office/drawing/2014/main" id="{ABD1E4F3-ACF5-4FB4-9E6A-42A7CCFD6210}"/>
              </a:ext>
            </a:extLst>
          </p:cNvPr>
          <p:cNvGrpSpPr/>
          <p:nvPr/>
        </p:nvGrpSpPr>
        <p:grpSpPr>
          <a:xfrm>
            <a:off x="611241" y="1487737"/>
            <a:ext cx="10937571" cy="5020571"/>
            <a:chOff x="611241" y="1487737"/>
            <a:chExt cx="10937571" cy="5020571"/>
          </a:xfrm>
        </p:grpSpPr>
        <p:pic>
          <p:nvPicPr>
            <p:cNvPr id="8" name="Picture 7">
              <a:extLst>
                <a:ext uri="{FF2B5EF4-FFF2-40B4-BE49-F238E27FC236}">
                  <a16:creationId xmlns:a16="http://schemas.microsoft.com/office/drawing/2014/main" id="{0939980D-82A7-464A-9DC0-802D388648F3}"/>
                </a:ext>
              </a:extLst>
            </p:cNvPr>
            <p:cNvPicPr>
              <a:picLocks noChangeAspect="1"/>
            </p:cNvPicPr>
            <p:nvPr/>
          </p:nvPicPr>
          <p:blipFill rotWithShape="1">
            <a:blip r:embed="rId3" cstate="screen">
              <a:alphaModFix amt="82000"/>
              <a:extLst>
                <a:ext uri="{28A0092B-C50C-407E-A947-70E740481C1C}">
                  <a14:useLocalDpi xmlns:a14="http://schemas.microsoft.com/office/drawing/2010/main"/>
                </a:ext>
              </a:extLst>
            </a:blip>
            <a:srcRect/>
            <a:stretch/>
          </p:blipFill>
          <p:spPr>
            <a:xfrm>
              <a:off x="820552" y="1487737"/>
              <a:ext cx="10515600" cy="2487806"/>
            </a:xfrm>
            <a:prstGeom prst="rect">
              <a:avLst/>
            </a:prstGeom>
          </p:spPr>
        </p:pic>
        <p:sp>
          <p:nvSpPr>
            <p:cNvPr id="26" name="Rectangle 25">
              <a:extLst>
                <a:ext uri="{FF2B5EF4-FFF2-40B4-BE49-F238E27FC236}">
                  <a16:creationId xmlns:a16="http://schemas.microsoft.com/office/drawing/2014/main" id="{41FD26A4-7BB3-467B-9596-77A0708CD2A7}"/>
                </a:ext>
              </a:extLst>
            </p:cNvPr>
            <p:cNvSpPr/>
            <p:nvPr/>
          </p:nvSpPr>
          <p:spPr>
            <a:xfrm>
              <a:off x="820552" y="3311248"/>
              <a:ext cx="10515599" cy="2059015"/>
            </a:xfrm>
            <a:prstGeom prst="rect">
              <a:avLst/>
            </a:prstGeom>
            <a:gradFill>
              <a:gsLst>
                <a:gs pos="0">
                  <a:srgbClr val="F45924"/>
                </a:gs>
                <a:gs pos="100000">
                  <a:srgbClr val="F57F2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Title 2">
              <a:extLst>
                <a:ext uri="{FF2B5EF4-FFF2-40B4-BE49-F238E27FC236}">
                  <a16:creationId xmlns:a16="http://schemas.microsoft.com/office/drawing/2014/main" id="{FCF14A5F-B280-3B4E-B7CA-1253810FD034}"/>
                </a:ext>
              </a:extLst>
            </p:cNvPr>
            <p:cNvSpPr txBox="1">
              <a:spLocks/>
            </p:cNvSpPr>
            <p:nvPr/>
          </p:nvSpPr>
          <p:spPr>
            <a:xfrm>
              <a:off x="6749697" y="4176472"/>
              <a:ext cx="1866456" cy="792825"/>
            </a:xfrm>
            <a:prstGeom prst="rect">
              <a:avLst/>
            </a:prstGeom>
          </p:spPr>
          <p:txBody>
            <a:bodyPr/>
            <a:lstStyle>
              <a:lvl1pPr algn="l" defTabSz="914400" rtl="0" eaLnBrk="1" latinLnBrk="0" hangingPunct="1">
                <a:lnSpc>
                  <a:spcPct val="90000"/>
                </a:lnSpc>
                <a:spcBef>
                  <a:spcPct val="0"/>
                </a:spcBef>
                <a:buNone/>
                <a:defRPr sz="3600" b="1" kern="1200">
                  <a:solidFill>
                    <a:srgbClr val="ED7421"/>
                  </a:solidFill>
                  <a:latin typeface="+mj-lt"/>
                  <a:ea typeface="Open Sans" panose="020B0606030504020204" pitchFamily="34" charset="0"/>
                  <a:cs typeface="Open Sans" panose="020B0606030504020204" pitchFamily="34" charset="0"/>
                </a:defRPr>
              </a:lvl1pPr>
            </a:lstStyle>
            <a:p>
              <a:pPr>
                <a:lnSpc>
                  <a:spcPct val="80000"/>
                </a:lnSpc>
              </a:pPr>
              <a:r>
                <a:rPr lang="en-US" sz="4400" spc="-1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12</a:t>
              </a:r>
              <a:r>
                <a:rPr lang="en-US" sz="4400" spc="-150">
                  <a:solidFill>
                    <a:schemeClr val="bg1"/>
                  </a:solidFill>
                  <a:latin typeface="Open Sans" panose="020B0606030504020204" pitchFamily="34" charset="0"/>
                </a:rPr>
                <a:t> </a:t>
              </a:r>
            </a:p>
            <a:p>
              <a:pPr>
                <a:lnSpc>
                  <a:spcPct val="80000"/>
                </a:lnSpc>
              </a:pPr>
              <a:r>
                <a:rPr lang="en-US" sz="1800" spc="-50">
                  <a:solidFill>
                    <a:schemeClr val="bg1"/>
                  </a:solidFill>
                  <a:latin typeface="Open Sans" panose="020B0606030504020204" pitchFamily="34" charset="0"/>
                </a:rPr>
                <a:t>BILLION+</a:t>
              </a:r>
            </a:p>
            <a:p>
              <a:pPr>
                <a:lnSpc>
                  <a:spcPct val="80000"/>
                </a:lnSpc>
              </a:pPr>
              <a:r>
                <a:rPr lang="en-US" sz="1800" b="0" spc="-50">
                  <a:solidFill>
                    <a:schemeClr val="bg1"/>
                  </a:solidFill>
                  <a:latin typeface="Open Sans" panose="020B0606030504020204" pitchFamily="34" charset="0"/>
                </a:rPr>
                <a:t>interactions</a:t>
              </a:r>
              <a:endParaRPr lang="en-US" b="0" spc="-50">
                <a:solidFill>
                  <a:schemeClr val="bg1"/>
                </a:solidFill>
                <a:latin typeface="Open Sans" panose="020B0606030504020204" pitchFamily="34" charset="0"/>
              </a:endParaRPr>
            </a:p>
          </p:txBody>
        </p:sp>
        <p:pic>
          <p:nvPicPr>
            <p:cNvPr id="1252" name="Graphic 1251" descr="Chat">
              <a:extLst>
                <a:ext uri="{FF2B5EF4-FFF2-40B4-BE49-F238E27FC236}">
                  <a16:creationId xmlns:a16="http://schemas.microsoft.com/office/drawing/2014/main" id="{09D7F5F2-8284-D049-BFBC-A664358B331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45801" y="3639108"/>
              <a:ext cx="1325667" cy="1325667"/>
            </a:xfrm>
            <a:prstGeom prst="rect">
              <a:avLst/>
            </a:prstGeom>
          </p:spPr>
        </p:pic>
        <p:pic>
          <p:nvPicPr>
            <p:cNvPr id="21" name="Picture 20">
              <a:extLst>
                <a:ext uri="{FF2B5EF4-FFF2-40B4-BE49-F238E27FC236}">
                  <a16:creationId xmlns:a16="http://schemas.microsoft.com/office/drawing/2014/main" id="{D24BD1B1-98DC-48DB-8CB2-2DC023DB8F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9603" y="3544474"/>
              <a:ext cx="2029220" cy="2027723"/>
            </a:xfrm>
            <a:prstGeom prst="rect">
              <a:avLst/>
            </a:prstGeom>
            <a:noFill/>
          </p:spPr>
        </p:pic>
        <p:sp>
          <p:nvSpPr>
            <p:cNvPr id="1158" name="Title 2">
              <a:extLst>
                <a:ext uri="{FF2B5EF4-FFF2-40B4-BE49-F238E27FC236}">
                  <a16:creationId xmlns:a16="http://schemas.microsoft.com/office/drawing/2014/main" id="{D3206CDC-4B27-BC49-84D2-8A63E7638B88}"/>
                </a:ext>
              </a:extLst>
            </p:cNvPr>
            <p:cNvSpPr txBox="1">
              <a:spLocks/>
            </p:cNvSpPr>
            <p:nvPr/>
          </p:nvSpPr>
          <p:spPr>
            <a:xfrm>
              <a:off x="4349315" y="3478223"/>
              <a:ext cx="1901059" cy="631848"/>
            </a:xfrm>
            <a:prstGeom prst="rect">
              <a:avLst/>
            </a:prstGeom>
          </p:spPr>
          <p:txBody>
            <a:bodyPr anchor="b"/>
            <a:lstStyle>
              <a:lvl1pPr algn="l" defTabSz="914400" rtl="0" eaLnBrk="1" latinLnBrk="0" hangingPunct="1">
                <a:lnSpc>
                  <a:spcPct val="90000"/>
                </a:lnSpc>
                <a:spcBef>
                  <a:spcPct val="0"/>
                </a:spcBef>
                <a:buNone/>
                <a:defRPr sz="3600" b="1" kern="1200">
                  <a:solidFill>
                    <a:srgbClr val="ED7421"/>
                  </a:solidFill>
                  <a:latin typeface="+mj-lt"/>
                  <a:ea typeface="Open Sans" panose="020B0606030504020204" pitchFamily="34" charset="0"/>
                  <a:cs typeface="Open Sans" panose="020B0606030504020204" pitchFamily="34" charset="0"/>
                </a:defRPr>
              </a:lvl1pPr>
            </a:lstStyle>
            <a:p>
              <a:pPr>
                <a:lnSpc>
                  <a:spcPct val="80000"/>
                </a:lnSpc>
              </a:pPr>
              <a:r>
                <a:rPr lang="en-US" sz="3200" spc="-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3,000 +</a:t>
              </a:r>
            </a:p>
            <a:p>
              <a:pPr>
                <a:lnSpc>
                  <a:spcPct val="80000"/>
                </a:lnSpc>
              </a:pPr>
              <a:r>
                <a:rPr lang="en-US" sz="1800" spc="-50">
                  <a:solidFill>
                    <a:srgbClr val="F6F6F6"/>
                  </a:solidFill>
                  <a:latin typeface="Open Sans" panose="020B0606030504020204" pitchFamily="34" charset="0"/>
                </a:rPr>
                <a:t>clients globally</a:t>
              </a:r>
            </a:p>
          </p:txBody>
        </p:sp>
        <p:sp>
          <p:nvSpPr>
            <p:cNvPr id="28" name="Title 2">
              <a:extLst>
                <a:ext uri="{FF2B5EF4-FFF2-40B4-BE49-F238E27FC236}">
                  <a16:creationId xmlns:a16="http://schemas.microsoft.com/office/drawing/2014/main" id="{B473A0D4-83C2-0A49-96B8-95FD80867D81}"/>
                </a:ext>
              </a:extLst>
            </p:cNvPr>
            <p:cNvSpPr txBox="1">
              <a:spLocks/>
            </p:cNvSpPr>
            <p:nvPr/>
          </p:nvSpPr>
          <p:spPr>
            <a:xfrm>
              <a:off x="9618180" y="3582863"/>
              <a:ext cx="1592006" cy="656772"/>
            </a:xfrm>
            <a:prstGeom prst="rect">
              <a:avLst/>
            </a:prstGeom>
          </p:spPr>
          <p:txBody>
            <a:bodyPr/>
            <a:lstStyle>
              <a:lvl1pPr algn="l" defTabSz="914400" rtl="0" eaLnBrk="1" latinLnBrk="0" hangingPunct="1">
                <a:lnSpc>
                  <a:spcPct val="90000"/>
                </a:lnSpc>
                <a:spcBef>
                  <a:spcPct val="0"/>
                </a:spcBef>
                <a:buNone/>
                <a:defRPr sz="3600" b="1" kern="1200">
                  <a:solidFill>
                    <a:srgbClr val="ED7421"/>
                  </a:solidFill>
                  <a:latin typeface="+mj-lt"/>
                  <a:ea typeface="Open Sans" panose="020B0606030504020204" pitchFamily="34" charset="0"/>
                  <a:cs typeface="Open Sans" panose="020B0606030504020204" pitchFamily="34" charset="0"/>
                </a:defRPr>
              </a:lvl1pPr>
            </a:lstStyle>
            <a:p>
              <a:pPr algn="ctr">
                <a:lnSpc>
                  <a:spcPts val="2300"/>
                </a:lnSpc>
              </a:pPr>
              <a:r>
                <a:rPr lang="en-US" sz="2800" b="0" spc="-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10+ Years</a:t>
              </a:r>
            </a:p>
            <a:p>
              <a:pPr algn="ctr"/>
              <a:r>
                <a:rPr lang="en-US" sz="1600" spc="-50">
                  <a:solidFill>
                    <a:schemeClr val="bg1">
                      <a:lumMod val="95000"/>
                    </a:schemeClr>
                  </a:solidFill>
                  <a:latin typeface="Open Sans" panose="020B0606030504020204" pitchFamily="34" charset="0"/>
                </a:rPr>
                <a:t>building and supporting member engagement</a:t>
              </a:r>
            </a:p>
          </p:txBody>
        </p:sp>
        <p:sp>
          <p:nvSpPr>
            <p:cNvPr id="29" name="Title 2">
              <a:extLst>
                <a:ext uri="{FF2B5EF4-FFF2-40B4-BE49-F238E27FC236}">
                  <a16:creationId xmlns:a16="http://schemas.microsoft.com/office/drawing/2014/main" id="{3BEB8203-9584-41F3-A3D0-FD9B24575F70}"/>
                </a:ext>
              </a:extLst>
            </p:cNvPr>
            <p:cNvSpPr txBox="1">
              <a:spLocks/>
            </p:cNvSpPr>
            <p:nvPr/>
          </p:nvSpPr>
          <p:spPr>
            <a:xfrm>
              <a:off x="976426" y="3968657"/>
              <a:ext cx="2374003" cy="368650"/>
            </a:xfrm>
            <a:prstGeom prst="rect">
              <a:avLst/>
            </a:prstGeom>
          </p:spPr>
          <p:txBody>
            <a:bodyPr anchor="b"/>
            <a:lstStyle>
              <a:lvl1pPr algn="l" defTabSz="914400" rtl="0" eaLnBrk="1" latinLnBrk="0" hangingPunct="1">
                <a:lnSpc>
                  <a:spcPct val="90000"/>
                </a:lnSpc>
                <a:spcBef>
                  <a:spcPct val="0"/>
                </a:spcBef>
                <a:buNone/>
                <a:defRPr sz="3600" b="1" kern="1200">
                  <a:solidFill>
                    <a:srgbClr val="ED7421"/>
                  </a:solidFill>
                  <a:latin typeface="+mj-lt"/>
                  <a:ea typeface="Open Sans" panose="020B0606030504020204" pitchFamily="34" charset="0"/>
                  <a:cs typeface="Open Sans" panose="020B0606030504020204" pitchFamily="34" charset="0"/>
                </a:defRPr>
              </a:lvl1pPr>
            </a:lstStyle>
            <a:p>
              <a:r>
                <a:rPr lang="en-US" sz="2800" spc="-50">
                  <a:solidFill>
                    <a:schemeClr val="bg1"/>
                  </a:solidFill>
                  <a:latin typeface="Open Sans" panose="020B0606030504020204" pitchFamily="34" charset="0"/>
                </a:rPr>
                <a:t>Industry  </a:t>
              </a:r>
            </a:p>
            <a:p>
              <a:r>
                <a:rPr lang="en-US" sz="2800" spc="-50">
                  <a:solidFill>
                    <a:schemeClr val="bg1"/>
                  </a:solidFill>
                  <a:latin typeface="Open Sans" panose="020B0606030504020204" pitchFamily="34" charset="0"/>
                </a:rPr>
                <a:t>Leader</a:t>
              </a:r>
            </a:p>
          </p:txBody>
        </p:sp>
        <p:pic>
          <p:nvPicPr>
            <p:cNvPr id="20" name="Picture 19">
              <a:extLst>
                <a:ext uri="{FF2B5EF4-FFF2-40B4-BE49-F238E27FC236}">
                  <a16:creationId xmlns:a16="http://schemas.microsoft.com/office/drawing/2014/main" id="{A7EAA736-F11C-4E35-A36B-5E7496A3787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650647" y="3553056"/>
              <a:ext cx="809326" cy="839302"/>
            </a:xfrm>
            <a:prstGeom prst="ellipse">
              <a:avLst/>
            </a:prstGeom>
            <a:noFill/>
            <a:ln>
              <a:noFill/>
            </a:ln>
            <a:effectLst>
              <a:outerShdw blurRad="50800" dist="76200" dir="5400000" sx="94000" sy="94000" algn="t"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422AFF4-0CD2-4DCB-B541-08BB4090C6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17521" y="4278084"/>
              <a:ext cx="841462" cy="1080938"/>
            </a:xfrm>
            <a:prstGeom prst="rect">
              <a:avLst/>
            </a:prstGeom>
            <a:effectLst>
              <a:outerShdw blurRad="50800" dist="50800" dir="5400000" sx="94000" sy="94000" algn="ctr" rotWithShape="0">
                <a:srgbClr val="000000">
                  <a:alpha val="40000"/>
                </a:srgbClr>
              </a:outerShdw>
            </a:effectLst>
          </p:spPr>
        </p:pic>
        <p:sp>
          <p:nvSpPr>
            <p:cNvPr id="3" name="Oval 2">
              <a:extLst>
                <a:ext uri="{FF2B5EF4-FFF2-40B4-BE49-F238E27FC236}">
                  <a16:creationId xmlns:a16="http://schemas.microsoft.com/office/drawing/2014/main" id="{C72D1EEF-40D1-4328-8A87-56E0D564A61E}"/>
                </a:ext>
              </a:extLst>
            </p:cNvPr>
            <p:cNvSpPr/>
            <p:nvPr/>
          </p:nvSpPr>
          <p:spPr>
            <a:xfrm>
              <a:off x="611241" y="2811424"/>
              <a:ext cx="3104374" cy="31043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841D86F-3C7B-4E1B-B14E-72C215138916}"/>
                </a:ext>
              </a:extLst>
            </p:cNvPr>
            <p:cNvSpPr/>
            <p:nvPr/>
          </p:nvSpPr>
          <p:spPr>
            <a:xfrm>
              <a:off x="4056796" y="2892044"/>
              <a:ext cx="2149989" cy="21499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789C847-7D26-434E-9C7C-EA1F455EB99B}"/>
                </a:ext>
              </a:extLst>
            </p:cNvPr>
            <p:cNvSpPr/>
            <p:nvPr/>
          </p:nvSpPr>
          <p:spPr>
            <a:xfrm>
              <a:off x="6237257" y="3575759"/>
              <a:ext cx="2932549" cy="2932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3DA389-82EB-4981-A40F-35B9F4BB7EA6}"/>
                </a:ext>
              </a:extLst>
            </p:cNvPr>
            <p:cNvSpPr/>
            <p:nvPr/>
          </p:nvSpPr>
          <p:spPr>
            <a:xfrm>
              <a:off x="9279553" y="3228982"/>
              <a:ext cx="2269259" cy="22692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59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Content Slides">
  <a:themeElements>
    <a:clrScheme name="HIGHER LOGIC PALETTE">
      <a:dk1>
        <a:srgbClr val="F58026"/>
      </a:dk1>
      <a:lt1>
        <a:sysClr val="window" lastClr="FFFFFF"/>
      </a:lt1>
      <a:dk2>
        <a:srgbClr val="747678"/>
      </a:dk2>
      <a:lt2>
        <a:srgbClr val="9A9B9C"/>
      </a:lt2>
      <a:accent1>
        <a:srgbClr val="3C8A2E"/>
      </a:accent1>
      <a:accent2>
        <a:srgbClr val="69BE28"/>
      </a:accent2>
      <a:accent3>
        <a:srgbClr val="00B2A9"/>
      </a:accent3>
      <a:accent4>
        <a:srgbClr val="0066A1"/>
      </a:accent4>
      <a:accent5>
        <a:srgbClr val="DB4D69"/>
      </a:accent5>
      <a:accent6>
        <a:srgbClr val="7566A0"/>
      </a:accent6>
      <a:hlink>
        <a:srgbClr val="0066A1"/>
      </a:hlink>
      <a:folHlink>
        <a:srgbClr val="954F72"/>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L_Power_Point_Template_2015 (02-18-15) [Compatibility Mode]" id="{9822D6CB-F8A5-4279-A360-7FCB667AE3A5}" vid="{DE985604-BC00-4152-8752-AA5372F41E3A}"/>
    </a:ext>
  </a:extLst>
</a:theme>
</file>

<file path=ppt/theme/theme2.xml><?xml version="1.0" encoding="utf-8"?>
<a:theme xmlns:a="http://schemas.openxmlformats.org/drawingml/2006/main" name="Front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fc35661-5667-43c7-bfd7-acb7325d8bea">
      <UserInfo>
        <DisplayName>Tom Suess</DisplayName>
        <AccountId>142</AccountId>
        <AccountType/>
      </UserInfo>
      <UserInfo>
        <DisplayName>Rachel Simon</DisplayName>
        <AccountId>369</AccountId>
        <AccountType/>
      </UserInfo>
      <UserInfo>
        <DisplayName>Clint Cocagne</DisplayName>
        <AccountId>35</AccountId>
        <AccountType/>
      </UserInfo>
      <UserInfo>
        <DisplayName>Greg Pollack</DisplayName>
        <AccountId>197</AccountId>
        <AccountType/>
      </UserInfo>
      <UserInfo>
        <DisplayName>Brian Weiner</DisplayName>
        <AccountId>221</AccountId>
        <AccountType/>
      </UserInfo>
      <UserInfo>
        <DisplayName>Kate Zimmerman</DisplayName>
        <AccountId>60</AccountId>
        <AccountType/>
      </UserInfo>
      <UserInfo>
        <DisplayName>Laura Coscarelli</DisplayName>
        <AccountId>326</AccountId>
        <AccountType/>
      </UserInfo>
      <UserInfo>
        <DisplayName>Hunter Montgomery</DisplayName>
        <AccountId>12</AccountId>
        <AccountType/>
      </UserInfo>
      <UserInfo>
        <DisplayName>Steven Smith</DisplayName>
        <AccountId>352</AccountId>
        <AccountType/>
      </UserInfo>
      <UserInfo>
        <DisplayName>Jim Katz</DisplayName>
        <AccountId>143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73EA562AF6B845836EF7A8A13D5F4B" ma:contentTypeVersion="13" ma:contentTypeDescription="Create a new document." ma:contentTypeScope="" ma:versionID="560bff1a15409f37cbc79d7b35f37e33">
  <xsd:schema xmlns:xsd="http://www.w3.org/2001/XMLSchema" xmlns:xs="http://www.w3.org/2001/XMLSchema" xmlns:p="http://schemas.microsoft.com/office/2006/metadata/properties" xmlns:ns3="8fc35661-5667-43c7-bfd7-acb7325d8bea" xmlns:ns4="041a622f-46dd-4cf8-b989-7dce74a415c9" targetNamespace="http://schemas.microsoft.com/office/2006/metadata/properties" ma:root="true" ma:fieldsID="1ffaba035238cea5a2e09dce20747dad" ns3:_="" ns4:_="">
    <xsd:import namespace="8fc35661-5667-43c7-bfd7-acb7325d8bea"/>
    <xsd:import namespace="041a622f-46dd-4cf8-b989-7dce74a415c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c35661-5667-43c7-bfd7-acb7325d8be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1a622f-46dd-4cf8-b989-7dce74a415c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A0753-5027-4528-8D5D-A1461D534DCF}">
  <ds:schemaRef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041a622f-46dd-4cf8-b989-7dce74a415c9"/>
    <ds:schemaRef ds:uri="8fc35661-5667-43c7-bfd7-acb7325d8bea"/>
    <ds:schemaRef ds:uri="http://schemas.microsoft.com/office/2006/metadata/properties"/>
  </ds:schemaRefs>
</ds:datastoreItem>
</file>

<file path=customXml/itemProps2.xml><?xml version="1.0" encoding="utf-8"?>
<ds:datastoreItem xmlns:ds="http://schemas.openxmlformats.org/officeDocument/2006/customXml" ds:itemID="{0B7C0017-7894-4336-8991-D51913944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c35661-5667-43c7-bfd7-acb7325d8bea"/>
    <ds:schemaRef ds:uri="041a622f-46dd-4cf8-b989-7dce74a41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0DFC01-91BC-4FBB-AB3C-66FB2DC232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12060</TotalTime>
  <Words>708</Words>
  <Application>Microsoft Office PowerPoint</Application>
  <PresentationFormat>Widescreen</PresentationFormat>
  <Paragraphs>138</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Open Sans</vt:lpstr>
      <vt:lpstr>Open Sans Extrabold</vt:lpstr>
      <vt:lpstr>4_Content Slides</vt:lpstr>
      <vt:lpstr>FrontPage</vt:lpstr>
      <vt:lpstr>Digital Engagement Platform</vt:lpstr>
      <vt:lpstr>PowerPoint Presentation</vt:lpstr>
      <vt:lpstr>Pain points we solve</vt:lpstr>
      <vt:lpstr>Why Community?</vt:lpstr>
      <vt:lpstr>PowerPoint Presentation</vt:lpstr>
      <vt:lpstr>Automated Workflows</vt:lpstr>
      <vt:lpstr>PowerPoint Presentation</vt:lpstr>
      <vt:lpstr>Education, Training, and Support</vt:lpstr>
      <vt:lpstr>Who is Higher Logic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Suess</dc:creator>
  <cp:lastModifiedBy>Grant Jones</cp:lastModifiedBy>
  <cp:revision>24</cp:revision>
  <cp:lastPrinted>2019-03-14T14:12:11Z</cp:lastPrinted>
  <dcterms:created xsi:type="dcterms:W3CDTF">2018-12-14T19:47:24Z</dcterms:created>
  <dcterms:modified xsi:type="dcterms:W3CDTF">2019-11-12T19:56:30Z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0x0101003673EA562AF6B845836EF7A8A13D5F4B</vt:lpwstr>
  </property>
  <property fmtid="{D5CDD505-2E9C-101B-9397-08002B2CF9AE}" pid="3" name="AuthorIds_UIVersion_1536">
    <vt:lpwstr>60</vt:lpwstr>
  </property>
  <property fmtid="{D5CDD505-2E9C-101B-9397-08002B2CF9AE}" pid="4" name="AuthorIds_UIVersion_122368">
    <vt:lpwstr>142</vt:lpwstr>
  </property>
</Properties>
</file>