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0" r:id="rId3"/>
    <p:sldMasterId id="2147483674" r:id="rId4"/>
  </p:sldMasterIdLst>
  <p:notesMasterIdLst>
    <p:notesMasterId r:id="rId55"/>
  </p:notesMasterIdLst>
  <p:sldIdLst>
    <p:sldId id="256" r:id="rId5"/>
    <p:sldId id="496" r:id="rId6"/>
    <p:sldId id="260" r:id="rId7"/>
    <p:sldId id="417" r:id="rId8"/>
    <p:sldId id="419" r:id="rId9"/>
    <p:sldId id="418" r:id="rId10"/>
    <p:sldId id="463" r:id="rId11"/>
    <p:sldId id="491" r:id="rId12"/>
    <p:sldId id="492" r:id="rId13"/>
    <p:sldId id="493" r:id="rId14"/>
    <p:sldId id="495" r:id="rId15"/>
    <p:sldId id="494" r:id="rId16"/>
    <p:sldId id="497" r:id="rId17"/>
    <p:sldId id="498" r:id="rId18"/>
    <p:sldId id="499" r:id="rId19"/>
    <p:sldId id="500" r:id="rId20"/>
    <p:sldId id="501" r:id="rId21"/>
    <p:sldId id="502" r:id="rId22"/>
    <p:sldId id="503" r:id="rId23"/>
    <p:sldId id="488" r:id="rId24"/>
    <p:sldId id="421" r:id="rId25"/>
    <p:sldId id="423" r:id="rId26"/>
    <p:sldId id="474" r:id="rId27"/>
    <p:sldId id="425" r:id="rId28"/>
    <p:sldId id="475" r:id="rId29"/>
    <p:sldId id="476" r:id="rId30"/>
    <p:sldId id="477" r:id="rId31"/>
    <p:sldId id="426" r:id="rId32"/>
    <p:sldId id="427" r:id="rId33"/>
    <p:sldId id="489" r:id="rId34"/>
    <p:sldId id="429" r:id="rId35"/>
    <p:sldId id="430" r:id="rId36"/>
    <p:sldId id="480" r:id="rId37"/>
    <p:sldId id="431" r:id="rId38"/>
    <p:sldId id="479" r:id="rId39"/>
    <p:sldId id="485" r:id="rId40"/>
    <p:sldId id="432" r:id="rId41"/>
    <p:sldId id="481" r:id="rId42"/>
    <p:sldId id="482" r:id="rId43"/>
    <p:sldId id="433" r:id="rId44"/>
    <p:sldId id="484" r:id="rId45"/>
    <p:sldId id="483" r:id="rId46"/>
    <p:sldId id="490" r:id="rId47"/>
    <p:sldId id="434" r:id="rId48"/>
    <p:sldId id="437" r:id="rId49"/>
    <p:sldId id="438" r:id="rId50"/>
    <p:sldId id="268" r:id="rId51"/>
    <p:sldId id="457" r:id="rId52"/>
    <p:sldId id="455" r:id="rId53"/>
    <p:sldId id="46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89A"/>
    <a:srgbClr val="E64161"/>
    <a:srgbClr val="262727"/>
    <a:srgbClr val="EB9E03"/>
    <a:srgbClr val="4E9DCE"/>
    <a:srgbClr val="FBFBFB"/>
    <a:srgbClr val="F9F9F9"/>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35" autoAdjust="0"/>
    <p:restoredTop sz="84257" autoAdjust="0"/>
  </p:normalViewPr>
  <p:slideViewPr>
    <p:cSldViewPr>
      <p:cViewPr varScale="1">
        <p:scale>
          <a:sx n="90" d="100"/>
          <a:sy n="90" d="100"/>
        </p:scale>
        <p:origin x="678" y="9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531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dirty="0">
                <a:solidFill>
                  <a:srgbClr val="75797D"/>
                </a:solidFill>
                <a:latin typeface="Open Sans" panose="020B0606030504020204" pitchFamily="34" charset="0"/>
                <a:ea typeface="Open Sans" panose="020B0606030504020204" pitchFamily="34" charset="0"/>
                <a:cs typeface="Open Sans" panose="020B0606030504020204" pitchFamily="34" charset="0"/>
              </a:rPr>
              <a:t>REVENUE GROWTH</a:t>
            </a:r>
          </a:p>
        </c:rich>
      </c:tx>
      <c:overlay val="0"/>
    </c:title>
    <c:autoTitleDeleted val="0"/>
    <c:plotArea>
      <c:layout/>
      <c:lineChart>
        <c:grouping val="standard"/>
        <c:varyColors val="0"/>
        <c:ser>
          <c:idx val="0"/>
          <c:order val="0"/>
          <c:tx>
            <c:strRef>
              <c:f>Sheet1!$B$1</c:f>
              <c:strCache>
                <c:ptCount val="1"/>
                <c:pt idx="0">
                  <c:v>Revenue</c:v>
                </c:pt>
              </c:strCache>
            </c:strRef>
          </c:tx>
          <c:spPr>
            <a:ln w="38100">
              <a:solidFill>
                <a:schemeClr val="accent1"/>
              </a:solidFill>
            </a:ln>
          </c:spPr>
          <c:marker>
            <c:symbol val="none"/>
          </c:marker>
          <c:cat>
            <c:strRef>
              <c:f>Sheet1!$A$2:$A$16</c:f>
              <c:strCache>
                <c:ptCount val="15"/>
                <c:pt idx="0">
                  <c:v>Start</c:v>
                </c:pt>
                <c:pt idx="7">
                  <c:v>Launch</c:v>
                </c:pt>
                <c:pt idx="8">
                  <c:v>1</c:v>
                </c:pt>
                <c:pt idx="9">
                  <c:v>2</c:v>
                </c:pt>
                <c:pt idx="10">
                  <c:v>3</c:v>
                </c:pt>
                <c:pt idx="11">
                  <c:v>4</c:v>
                </c:pt>
                <c:pt idx="12">
                  <c:v>5</c:v>
                </c:pt>
                <c:pt idx="13">
                  <c:v>6</c:v>
                </c:pt>
                <c:pt idx="14">
                  <c:v>7 Years</c:v>
                </c:pt>
              </c:strCache>
            </c:strRef>
          </c:cat>
          <c:val>
            <c:numRef>
              <c:f>Sheet1!$B$2:$B$16</c:f>
              <c:numCache>
                <c:formatCode>"$"#,##0</c:formatCode>
                <c:ptCount val="15"/>
                <c:pt idx="0">
                  <c:v>420000</c:v>
                </c:pt>
                <c:pt idx="1">
                  <c:v>370000</c:v>
                </c:pt>
                <c:pt idx="2">
                  <c:v>460000</c:v>
                </c:pt>
                <c:pt idx="3">
                  <c:v>480000</c:v>
                </c:pt>
                <c:pt idx="4">
                  <c:v>470000</c:v>
                </c:pt>
                <c:pt idx="5">
                  <c:v>1100000</c:v>
                </c:pt>
                <c:pt idx="6">
                  <c:v>1000000</c:v>
                </c:pt>
                <c:pt idx="7">
                  <c:v>970000</c:v>
                </c:pt>
                <c:pt idx="8">
                  <c:v>2000000</c:v>
                </c:pt>
                <c:pt idx="9">
                  <c:v>1800000</c:v>
                </c:pt>
                <c:pt idx="10">
                  <c:v>4000000</c:v>
                </c:pt>
                <c:pt idx="11">
                  <c:v>2900000</c:v>
                </c:pt>
                <c:pt idx="12">
                  <c:v>3100000</c:v>
                </c:pt>
                <c:pt idx="13">
                  <c:v>3200000</c:v>
                </c:pt>
                <c:pt idx="14">
                  <c:v>3700000</c:v>
                </c:pt>
              </c:numCache>
            </c:numRef>
          </c:val>
          <c:smooth val="0"/>
          <c:extLst>
            <c:ext xmlns:c16="http://schemas.microsoft.com/office/drawing/2014/chart" uri="{C3380CC4-5D6E-409C-BE32-E72D297353CC}">
              <c16:uniqueId val="{00000000-B8BB-4496-90DE-4E0FFBDFAD8B}"/>
            </c:ext>
          </c:extLst>
        </c:ser>
        <c:dLbls>
          <c:showLegendKey val="0"/>
          <c:showVal val="0"/>
          <c:showCatName val="0"/>
          <c:showSerName val="0"/>
          <c:showPercent val="0"/>
          <c:showBubbleSize val="0"/>
        </c:dLbls>
        <c:smooth val="0"/>
        <c:axId val="391034424"/>
        <c:axId val="391035600"/>
      </c:lineChart>
      <c:catAx>
        <c:axId val="391034424"/>
        <c:scaling>
          <c:orientation val="minMax"/>
        </c:scaling>
        <c:delete val="0"/>
        <c:axPos val="b"/>
        <c:numFmt formatCode="General" sourceLinked="1"/>
        <c:majorTickMark val="out"/>
        <c:minorTickMark val="none"/>
        <c:tickLblPos val="nextTo"/>
        <c:txPr>
          <a:bodyPr/>
          <a:lstStyle/>
          <a:p>
            <a:pPr>
              <a:defRPr sz="10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91035600"/>
        <c:crosses val="autoZero"/>
        <c:auto val="1"/>
        <c:lblAlgn val="ctr"/>
        <c:lblOffset val="100"/>
        <c:noMultiLvlLbl val="0"/>
      </c:catAx>
      <c:valAx>
        <c:axId val="391035600"/>
        <c:scaling>
          <c:orientation val="minMax"/>
        </c:scaling>
        <c:delete val="0"/>
        <c:axPos val="l"/>
        <c:majorGridlines>
          <c:spPr>
            <a:ln>
              <a:solidFill>
                <a:srgbClr val="F58021"/>
              </a:solidFill>
            </a:ln>
          </c:spPr>
        </c:majorGridlines>
        <c:numFmt formatCode="&quot;$&quot;#,##0" sourceLinked="1"/>
        <c:majorTickMark val="out"/>
        <c:minorTickMark val="none"/>
        <c:tickLblPos val="nextTo"/>
        <c:txPr>
          <a:bodyPr/>
          <a:lstStyle/>
          <a:p>
            <a:pPr>
              <a:defRPr sz="10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91034424"/>
        <c:crosses val="autoZero"/>
        <c:crossBetween val="between"/>
      </c:valAx>
      <c:spPr>
        <a:noFill/>
        <a:ln w="9525">
          <a:solidFill>
            <a:srgbClr val="F58021"/>
          </a:solidFill>
        </a:ln>
      </c:spPr>
    </c:plotArea>
    <c:plotVisOnly val="1"/>
    <c:dispBlanksAs val="gap"/>
    <c:showDLblsOverMax val="0"/>
  </c:chart>
  <c:spPr>
    <a:ln>
      <a:solidFill>
        <a:srgbClr val="75797D"/>
      </a:solidFill>
    </a:ln>
  </c:spPr>
  <c:txPr>
    <a:bodyPr/>
    <a:lstStyle/>
    <a:p>
      <a:pPr>
        <a:defRPr sz="1799"/>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090A7-CFA9-4E8C-A2CE-E28BE5253DA0}" type="doc">
      <dgm:prSet loTypeId="urn:microsoft.com/office/officeart/2005/8/layout/venn1" loCatId="relationship" qsTypeId="urn:microsoft.com/office/officeart/2005/8/quickstyle/simple1" qsCatId="simple" csTypeId="urn:microsoft.com/office/officeart/2005/8/colors/colorful5" csCatId="colorful" phldr="1"/>
      <dgm:spPr/>
    </dgm:pt>
    <dgm:pt modelId="{A6317747-D9B6-4CD2-BFCE-7C5C763BDC29}">
      <dgm:prSet phldrT="[Text]"/>
      <dgm:spPr>
        <a:solidFill>
          <a:srgbClr val="F58026">
            <a:alpha val="70000"/>
          </a:srgbClr>
        </a:solidFill>
        <a:ln>
          <a:noFill/>
        </a:ln>
      </dgm:spPr>
      <dgm:t>
        <a:bodyPr/>
        <a:lstStyle/>
        <a:p>
          <a:pPr algn="r"/>
          <a:r>
            <a:rPr lang="en-US" b="1" dirty="0">
              <a:solidFill>
                <a:schemeClr val="bg1"/>
              </a:solidFill>
              <a:latin typeface="+mj-lt"/>
            </a:rPr>
            <a:t>Fewer </a:t>
          </a:r>
          <a:br>
            <a:rPr lang="en-US" b="1" dirty="0">
              <a:solidFill>
                <a:schemeClr val="bg1"/>
              </a:solidFill>
              <a:latin typeface="+mj-lt"/>
            </a:rPr>
          </a:br>
          <a:r>
            <a:rPr lang="en-US" b="1" dirty="0">
              <a:solidFill>
                <a:schemeClr val="bg1"/>
              </a:solidFill>
              <a:latin typeface="+mj-lt"/>
            </a:rPr>
            <a:t>than 1,000 </a:t>
          </a:r>
          <a:br>
            <a:rPr lang="en-US" b="1" dirty="0">
              <a:solidFill>
                <a:schemeClr val="bg1"/>
              </a:solidFill>
              <a:latin typeface="+mj-lt"/>
            </a:rPr>
          </a:br>
          <a:r>
            <a:rPr lang="en-US" b="1" dirty="0">
              <a:solidFill>
                <a:schemeClr val="bg1"/>
              </a:solidFill>
              <a:latin typeface="+mj-lt"/>
            </a:rPr>
            <a:t>Contributor </a:t>
          </a:r>
          <a:br>
            <a:rPr lang="en-US" b="1" dirty="0">
              <a:solidFill>
                <a:schemeClr val="bg1"/>
              </a:solidFill>
              <a:latin typeface="+mj-lt"/>
            </a:rPr>
          </a:br>
          <a:r>
            <a:rPr lang="en-US" b="1" dirty="0">
              <a:solidFill>
                <a:schemeClr val="bg1"/>
              </a:solidFill>
              <a:latin typeface="+mj-lt"/>
            </a:rPr>
            <a:t>Points</a:t>
          </a:r>
        </a:p>
      </dgm:t>
    </dgm:pt>
    <dgm:pt modelId="{F06608BE-B183-43DF-B61B-5AF0ED548CBA}" type="parTrans" cxnId="{410923F8-FD1D-467E-AC14-D44A6214DC6F}">
      <dgm:prSet/>
      <dgm:spPr/>
      <dgm:t>
        <a:bodyPr/>
        <a:lstStyle/>
        <a:p>
          <a:endParaRPr lang="en-US"/>
        </a:p>
      </dgm:t>
    </dgm:pt>
    <dgm:pt modelId="{07AB0EF0-C965-4D19-A9A1-5DCB53C97E17}" type="sibTrans" cxnId="{410923F8-FD1D-467E-AC14-D44A6214DC6F}">
      <dgm:prSet/>
      <dgm:spPr/>
      <dgm:t>
        <a:bodyPr/>
        <a:lstStyle/>
        <a:p>
          <a:endParaRPr lang="en-US"/>
        </a:p>
      </dgm:t>
    </dgm:pt>
    <dgm:pt modelId="{1572715B-4CE1-4C56-A17A-86847CA1CE56}">
      <dgm:prSet phldrT="[Text]"/>
      <dgm:spPr>
        <a:solidFill>
          <a:srgbClr val="00609C">
            <a:alpha val="70000"/>
          </a:srgbClr>
        </a:solidFill>
        <a:ln>
          <a:noFill/>
        </a:ln>
        <a:effectLst/>
      </dgm:spPr>
      <dgm:t>
        <a:bodyPr/>
        <a:lstStyle/>
        <a:p>
          <a:pPr algn="l"/>
          <a:r>
            <a:rPr lang="en-US" b="1" dirty="0">
              <a:solidFill>
                <a:schemeClr val="bg1"/>
              </a:solidFill>
              <a:latin typeface="+mj-lt"/>
            </a:rPr>
            <a:t>Not</a:t>
          </a:r>
          <a:br>
            <a:rPr lang="en-US" b="1" dirty="0">
              <a:solidFill>
                <a:schemeClr val="bg1"/>
              </a:solidFill>
              <a:latin typeface="+mj-lt"/>
            </a:rPr>
          </a:br>
          <a:r>
            <a:rPr lang="en-US" b="1" dirty="0">
              <a:solidFill>
                <a:schemeClr val="bg1"/>
              </a:solidFill>
              <a:latin typeface="+mj-lt"/>
            </a:rPr>
            <a:t>Received Campaign within </a:t>
          </a:r>
          <a:br>
            <a:rPr lang="en-US" b="1" dirty="0">
              <a:solidFill>
                <a:schemeClr val="bg1"/>
              </a:solidFill>
              <a:latin typeface="+mj-lt"/>
            </a:rPr>
          </a:br>
          <a:r>
            <a:rPr lang="en-US" b="1" dirty="0">
              <a:solidFill>
                <a:schemeClr val="bg1"/>
              </a:solidFill>
              <a:latin typeface="+mj-lt"/>
            </a:rPr>
            <a:t>90 Days</a:t>
          </a:r>
        </a:p>
      </dgm:t>
    </dgm:pt>
    <dgm:pt modelId="{8B5D2780-760B-40C8-8ED3-D29BC7E80153}" type="parTrans" cxnId="{BB6625F9-16D4-49AA-B4A0-9C19F15F2656}">
      <dgm:prSet/>
      <dgm:spPr/>
      <dgm:t>
        <a:bodyPr/>
        <a:lstStyle/>
        <a:p>
          <a:endParaRPr lang="en-US"/>
        </a:p>
      </dgm:t>
    </dgm:pt>
    <dgm:pt modelId="{3D1D08B5-3040-443D-97C4-91B9939059A0}" type="sibTrans" cxnId="{BB6625F9-16D4-49AA-B4A0-9C19F15F2656}">
      <dgm:prSet/>
      <dgm:spPr/>
      <dgm:t>
        <a:bodyPr/>
        <a:lstStyle/>
        <a:p>
          <a:endParaRPr lang="en-US"/>
        </a:p>
      </dgm:t>
    </dgm:pt>
    <dgm:pt modelId="{A5EE4AEE-0204-4A05-BCFE-65CB52617E40}">
      <dgm:prSet phldrT="[Text]"/>
      <dgm:spPr>
        <a:solidFill>
          <a:srgbClr val="00AFAA">
            <a:alpha val="70000"/>
          </a:srgbClr>
        </a:solidFill>
        <a:ln>
          <a:noFill/>
        </a:ln>
      </dgm:spPr>
      <dgm:t>
        <a:bodyPr/>
        <a:lstStyle/>
        <a:p>
          <a:pPr algn="r"/>
          <a:r>
            <a:rPr lang="en-US" b="1" dirty="0">
              <a:solidFill>
                <a:schemeClr val="bg1"/>
              </a:solidFill>
              <a:latin typeface="+mn-lt"/>
            </a:rPr>
            <a:t>Started Thread in Last 5 Days</a:t>
          </a:r>
        </a:p>
      </dgm:t>
    </dgm:pt>
    <dgm:pt modelId="{A094A284-F309-44E9-AEC2-20BD06610829}" type="parTrans" cxnId="{40E8B6D6-4A2A-4C6D-A36F-D6F2D3B20A53}">
      <dgm:prSet/>
      <dgm:spPr/>
      <dgm:t>
        <a:bodyPr/>
        <a:lstStyle/>
        <a:p>
          <a:endParaRPr lang="en-US"/>
        </a:p>
      </dgm:t>
    </dgm:pt>
    <dgm:pt modelId="{29A8B59A-BBDF-4BCD-98BC-DB22653E72F1}" type="sibTrans" cxnId="{40E8B6D6-4A2A-4C6D-A36F-D6F2D3B20A53}">
      <dgm:prSet/>
      <dgm:spPr/>
      <dgm:t>
        <a:bodyPr/>
        <a:lstStyle/>
        <a:p>
          <a:endParaRPr lang="en-US"/>
        </a:p>
      </dgm:t>
    </dgm:pt>
    <dgm:pt modelId="{BB7E8C5E-5F5D-4A31-949F-D72726273ADA}" type="pres">
      <dgm:prSet presAssocID="{E7E090A7-CFA9-4E8C-A2CE-E28BE5253DA0}" presName="compositeShape" presStyleCnt="0">
        <dgm:presLayoutVars>
          <dgm:chMax val="7"/>
          <dgm:dir/>
          <dgm:resizeHandles val="exact"/>
        </dgm:presLayoutVars>
      </dgm:prSet>
      <dgm:spPr/>
    </dgm:pt>
    <dgm:pt modelId="{8F0F937E-E8F1-4379-990F-EDD678A8135D}" type="pres">
      <dgm:prSet presAssocID="{A6317747-D9B6-4CD2-BFCE-7C5C763BDC29}" presName="circ1" presStyleLbl="vennNode1" presStyleIdx="0" presStyleCnt="3" custScaleX="122245" custScaleY="122245" custLinFactNeighborX="32996"/>
      <dgm:spPr/>
    </dgm:pt>
    <dgm:pt modelId="{7E36AB68-D3B5-4DF0-84D6-8598B38DAE7B}" type="pres">
      <dgm:prSet presAssocID="{A6317747-D9B6-4CD2-BFCE-7C5C763BDC29}" presName="circ1Tx" presStyleLbl="revTx" presStyleIdx="0" presStyleCnt="0">
        <dgm:presLayoutVars>
          <dgm:chMax val="0"/>
          <dgm:chPref val="0"/>
          <dgm:bulletEnabled val="1"/>
        </dgm:presLayoutVars>
      </dgm:prSet>
      <dgm:spPr/>
    </dgm:pt>
    <dgm:pt modelId="{074922A3-B2CD-443C-8897-BBF025155499}" type="pres">
      <dgm:prSet presAssocID="{1572715B-4CE1-4C56-A17A-86847CA1CE56}" presName="circ2" presStyleLbl="vennNode1" presStyleIdx="1" presStyleCnt="3" custLinFactNeighborX="-49493" custLinFactNeighborY="-5284"/>
      <dgm:spPr/>
    </dgm:pt>
    <dgm:pt modelId="{90040004-6073-474C-A6DB-F2200C51CC62}" type="pres">
      <dgm:prSet presAssocID="{1572715B-4CE1-4C56-A17A-86847CA1CE56}" presName="circ2Tx" presStyleLbl="revTx" presStyleIdx="0" presStyleCnt="0">
        <dgm:presLayoutVars>
          <dgm:chMax val="0"/>
          <dgm:chPref val="0"/>
          <dgm:bulletEnabled val="1"/>
        </dgm:presLayoutVars>
      </dgm:prSet>
      <dgm:spPr/>
    </dgm:pt>
    <dgm:pt modelId="{3C216E44-5A69-485C-B977-1786149BDE14}" type="pres">
      <dgm:prSet presAssocID="{A5EE4AEE-0204-4A05-BCFE-65CB52617E40}" presName="circ3" presStyleLbl="vennNode1" presStyleIdx="2" presStyleCnt="3" custScaleX="90365" custScaleY="90365" custLinFactNeighborX="-12862" custLinFactNeighborY="-73297"/>
      <dgm:spPr/>
    </dgm:pt>
    <dgm:pt modelId="{B5A99245-32A5-4785-BF32-864E581348F1}" type="pres">
      <dgm:prSet presAssocID="{A5EE4AEE-0204-4A05-BCFE-65CB52617E40}" presName="circ3Tx" presStyleLbl="revTx" presStyleIdx="0" presStyleCnt="0">
        <dgm:presLayoutVars>
          <dgm:chMax val="0"/>
          <dgm:chPref val="0"/>
          <dgm:bulletEnabled val="1"/>
        </dgm:presLayoutVars>
      </dgm:prSet>
      <dgm:spPr/>
    </dgm:pt>
  </dgm:ptLst>
  <dgm:cxnLst>
    <dgm:cxn modelId="{8508FD03-3552-4D1C-B42A-B864942ECB40}" type="presOf" srcId="{E7E090A7-CFA9-4E8C-A2CE-E28BE5253DA0}" destId="{BB7E8C5E-5F5D-4A31-949F-D72726273ADA}" srcOrd="0" destOrd="0" presId="urn:microsoft.com/office/officeart/2005/8/layout/venn1"/>
    <dgm:cxn modelId="{EAF1637E-F30F-4140-A5D3-E3ED361E6B24}" type="presOf" srcId="{A5EE4AEE-0204-4A05-BCFE-65CB52617E40}" destId="{3C216E44-5A69-485C-B977-1786149BDE14}" srcOrd="0" destOrd="0" presId="urn:microsoft.com/office/officeart/2005/8/layout/venn1"/>
    <dgm:cxn modelId="{B25ED689-C824-48CA-9CAF-8FBC09222106}" type="presOf" srcId="{A6317747-D9B6-4CD2-BFCE-7C5C763BDC29}" destId="{8F0F937E-E8F1-4379-990F-EDD678A8135D}" srcOrd="0" destOrd="0" presId="urn:microsoft.com/office/officeart/2005/8/layout/venn1"/>
    <dgm:cxn modelId="{F2E5A4AC-53CD-410E-9BB1-0C08718B8A66}" type="presOf" srcId="{1572715B-4CE1-4C56-A17A-86847CA1CE56}" destId="{90040004-6073-474C-A6DB-F2200C51CC62}" srcOrd="1" destOrd="0" presId="urn:microsoft.com/office/officeart/2005/8/layout/venn1"/>
    <dgm:cxn modelId="{66F274C9-D5C7-49C8-9D5D-BB7E3183436E}" type="presOf" srcId="{A6317747-D9B6-4CD2-BFCE-7C5C763BDC29}" destId="{7E36AB68-D3B5-4DF0-84D6-8598B38DAE7B}" srcOrd="1" destOrd="0" presId="urn:microsoft.com/office/officeart/2005/8/layout/venn1"/>
    <dgm:cxn modelId="{40E8B6D6-4A2A-4C6D-A36F-D6F2D3B20A53}" srcId="{E7E090A7-CFA9-4E8C-A2CE-E28BE5253DA0}" destId="{A5EE4AEE-0204-4A05-BCFE-65CB52617E40}" srcOrd="2" destOrd="0" parTransId="{A094A284-F309-44E9-AEC2-20BD06610829}" sibTransId="{29A8B59A-BBDF-4BCD-98BC-DB22653E72F1}"/>
    <dgm:cxn modelId="{00DD3FF1-0676-4A3A-9693-80F2251F28D9}" type="presOf" srcId="{1572715B-4CE1-4C56-A17A-86847CA1CE56}" destId="{074922A3-B2CD-443C-8897-BBF025155499}" srcOrd="0" destOrd="0" presId="urn:microsoft.com/office/officeart/2005/8/layout/venn1"/>
    <dgm:cxn modelId="{410923F8-FD1D-467E-AC14-D44A6214DC6F}" srcId="{E7E090A7-CFA9-4E8C-A2CE-E28BE5253DA0}" destId="{A6317747-D9B6-4CD2-BFCE-7C5C763BDC29}" srcOrd="0" destOrd="0" parTransId="{F06608BE-B183-43DF-B61B-5AF0ED548CBA}" sibTransId="{07AB0EF0-C965-4D19-A9A1-5DCB53C97E17}"/>
    <dgm:cxn modelId="{BB6625F9-16D4-49AA-B4A0-9C19F15F2656}" srcId="{E7E090A7-CFA9-4E8C-A2CE-E28BE5253DA0}" destId="{1572715B-4CE1-4C56-A17A-86847CA1CE56}" srcOrd="1" destOrd="0" parTransId="{8B5D2780-760B-40C8-8ED3-D29BC7E80153}" sibTransId="{3D1D08B5-3040-443D-97C4-91B9939059A0}"/>
    <dgm:cxn modelId="{438798FA-61EE-433B-808F-0067103F6013}" type="presOf" srcId="{A5EE4AEE-0204-4A05-BCFE-65CB52617E40}" destId="{B5A99245-32A5-4785-BF32-864E581348F1}" srcOrd="1" destOrd="0" presId="urn:microsoft.com/office/officeart/2005/8/layout/venn1"/>
    <dgm:cxn modelId="{AC5CED03-2000-4684-8DF2-7EE3FA0A3619}" type="presParOf" srcId="{BB7E8C5E-5F5D-4A31-949F-D72726273ADA}" destId="{8F0F937E-E8F1-4379-990F-EDD678A8135D}" srcOrd="0" destOrd="0" presId="urn:microsoft.com/office/officeart/2005/8/layout/venn1"/>
    <dgm:cxn modelId="{08964E90-BF23-4340-8037-FB91C5A68AAD}" type="presParOf" srcId="{BB7E8C5E-5F5D-4A31-949F-D72726273ADA}" destId="{7E36AB68-D3B5-4DF0-84D6-8598B38DAE7B}" srcOrd="1" destOrd="0" presId="urn:microsoft.com/office/officeart/2005/8/layout/venn1"/>
    <dgm:cxn modelId="{E5188072-210E-4FE8-8F3E-8DEF114D64F6}" type="presParOf" srcId="{BB7E8C5E-5F5D-4A31-949F-D72726273ADA}" destId="{074922A3-B2CD-443C-8897-BBF025155499}" srcOrd="2" destOrd="0" presId="urn:microsoft.com/office/officeart/2005/8/layout/venn1"/>
    <dgm:cxn modelId="{5B24BF48-1DFC-4511-BC8D-712128F054B0}" type="presParOf" srcId="{BB7E8C5E-5F5D-4A31-949F-D72726273ADA}" destId="{90040004-6073-474C-A6DB-F2200C51CC62}" srcOrd="3" destOrd="0" presId="urn:microsoft.com/office/officeart/2005/8/layout/venn1"/>
    <dgm:cxn modelId="{353C325C-8830-4091-B03F-7B3ACAF2D967}" type="presParOf" srcId="{BB7E8C5E-5F5D-4A31-949F-D72726273ADA}" destId="{3C216E44-5A69-485C-B977-1786149BDE14}" srcOrd="4" destOrd="0" presId="urn:microsoft.com/office/officeart/2005/8/layout/venn1"/>
    <dgm:cxn modelId="{B445E860-C7D9-4FB4-8FF9-A5A72C3DA410}" type="presParOf" srcId="{BB7E8C5E-5F5D-4A31-949F-D72726273ADA}" destId="{B5A99245-32A5-4785-BF32-864E581348F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F937E-E8F1-4379-990F-EDD678A8135D}">
      <dsp:nvSpPr>
        <dsp:cNvPr id="0" name=""/>
        <dsp:cNvSpPr/>
      </dsp:nvSpPr>
      <dsp:spPr>
        <a:xfrm>
          <a:off x="3009324" y="-97982"/>
          <a:ext cx="3443976" cy="3443976"/>
        </a:xfrm>
        <a:prstGeom prst="ellipse">
          <a:avLst/>
        </a:prstGeom>
        <a:solidFill>
          <a:srgbClr val="F58026">
            <a:alpha val="7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22350">
            <a:lnSpc>
              <a:spcPct val="90000"/>
            </a:lnSpc>
            <a:spcBef>
              <a:spcPct val="0"/>
            </a:spcBef>
            <a:spcAft>
              <a:spcPct val="35000"/>
            </a:spcAft>
            <a:buNone/>
          </a:pPr>
          <a:r>
            <a:rPr lang="en-US" sz="2300" b="1" kern="1200" dirty="0">
              <a:solidFill>
                <a:schemeClr val="bg1"/>
              </a:solidFill>
              <a:latin typeface="+mj-lt"/>
            </a:rPr>
            <a:t>Fewer </a:t>
          </a:r>
          <a:br>
            <a:rPr lang="en-US" sz="2300" b="1" kern="1200" dirty="0">
              <a:solidFill>
                <a:schemeClr val="bg1"/>
              </a:solidFill>
              <a:latin typeface="+mj-lt"/>
            </a:rPr>
          </a:br>
          <a:r>
            <a:rPr lang="en-US" sz="2300" b="1" kern="1200" dirty="0">
              <a:solidFill>
                <a:schemeClr val="bg1"/>
              </a:solidFill>
              <a:latin typeface="+mj-lt"/>
            </a:rPr>
            <a:t>than 1,000 </a:t>
          </a:r>
          <a:br>
            <a:rPr lang="en-US" sz="2300" b="1" kern="1200" dirty="0">
              <a:solidFill>
                <a:schemeClr val="bg1"/>
              </a:solidFill>
              <a:latin typeface="+mj-lt"/>
            </a:rPr>
          </a:br>
          <a:r>
            <a:rPr lang="en-US" sz="2300" b="1" kern="1200" dirty="0">
              <a:solidFill>
                <a:schemeClr val="bg1"/>
              </a:solidFill>
              <a:latin typeface="+mj-lt"/>
            </a:rPr>
            <a:t>Contributor </a:t>
          </a:r>
          <a:br>
            <a:rPr lang="en-US" sz="2300" b="1" kern="1200" dirty="0">
              <a:solidFill>
                <a:schemeClr val="bg1"/>
              </a:solidFill>
              <a:latin typeface="+mj-lt"/>
            </a:rPr>
          </a:br>
          <a:r>
            <a:rPr lang="en-US" sz="2300" b="1" kern="1200" dirty="0">
              <a:solidFill>
                <a:schemeClr val="bg1"/>
              </a:solidFill>
              <a:latin typeface="+mj-lt"/>
            </a:rPr>
            <a:t>Points</a:t>
          </a:r>
        </a:p>
      </dsp:txBody>
      <dsp:txXfrm>
        <a:off x="3468521" y="504713"/>
        <a:ext cx="2525583" cy="1549789"/>
      </dsp:txXfrm>
    </dsp:sp>
    <dsp:sp modelId="{074922A3-B2CD-443C-8897-BBF025155499}">
      <dsp:nvSpPr>
        <dsp:cNvPr id="0" name=""/>
        <dsp:cNvSpPr/>
      </dsp:nvSpPr>
      <dsp:spPr>
        <a:xfrm>
          <a:off x="2015301" y="1827300"/>
          <a:ext cx="2817274" cy="2817274"/>
        </a:xfrm>
        <a:prstGeom prst="ellipse">
          <a:avLst/>
        </a:prstGeom>
        <a:solidFill>
          <a:srgbClr val="00609C">
            <a:alpha val="7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mj-lt"/>
            </a:rPr>
            <a:t>Not</a:t>
          </a:r>
          <a:br>
            <a:rPr lang="en-US" sz="2300" b="1" kern="1200" dirty="0">
              <a:solidFill>
                <a:schemeClr val="bg1"/>
              </a:solidFill>
              <a:latin typeface="+mj-lt"/>
            </a:rPr>
          </a:br>
          <a:r>
            <a:rPr lang="en-US" sz="2300" b="1" kern="1200" dirty="0">
              <a:solidFill>
                <a:schemeClr val="bg1"/>
              </a:solidFill>
              <a:latin typeface="+mj-lt"/>
            </a:rPr>
            <a:t>Received Campaign within </a:t>
          </a:r>
          <a:br>
            <a:rPr lang="en-US" sz="2300" b="1" kern="1200" dirty="0">
              <a:solidFill>
                <a:schemeClr val="bg1"/>
              </a:solidFill>
              <a:latin typeface="+mj-lt"/>
            </a:rPr>
          </a:br>
          <a:r>
            <a:rPr lang="en-US" sz="2300" b="1" kern="1200" dirty="0">
              <a:solidFill>
                <a:schemeClr val="bg1"/>
              </a:solidFill>
              <a:latin typeface="+mj-lt"/>
            </a:rPr>
            <a:t>90 Days</a:t>
          </a:r>
        </a:p>
      </dsp:txBody>
      <dsp:txXfrm>
        <a:off x="2876917" y="2555096"/>
        <a:ext cx="1690364" cy="1549500"/>
      </dsp:txXfrm>
    </dsp:sp>
    <dsp:sp modelId="{3C216E44-5A69-485C-B977-1786149BDE14}">
      <dsp:nvSpPr>
        <dsp:cNvPr id="0" name=""/>
        <dsp:cNvSpPr/>
      </dsp:nvSpPr>
      <dsp:spPr>
        <a:xfrm>
          <a:off x="1149886" y="46909"/>
          <a:ext cx="2545829" cy="2545829"/>
        </a:xfrm>
        <a:prstGeom prst="ellipse">
          <a:avLst/>
        </a:prstGeom>
        <a:solidFill>
          <a:srgbClr val="00AFAA">
            <a:alpha val="7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22350">
            <a:lnSpc>
              <a:spcPct val="90000"/>
            </a:lnSpc>
            <a:spcBef>
              <a:spcPct val="0"/>
            </a:spcBef>
            <a:spcAft>
              <a:spcPct val="35000"/>
            </a:spcAft>
            <a:buNone/>
          </a:pPr>
          <a:r>
            <a:rPr lang="en-US" sz="2300" b="1" kern="1200" dirty="0">
              <a:solidFill>
                <a:schemeClr val="bg1"/>
              </a:solidFill>
              <a:latin typeface="+mn-lt"/>
            </a:rPr>
            <a:t>Started Thread in Last 5 Days</a:t>
          </a:r>
        </a:p>
      </dsp:txBody>
      <dsp:txXfrm>
        <a:off x="1389618" y="704582"/>
        <a:ext cx="1527497" cy="14002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83FA47-E25C-4F6F-8965-C76BCF650811}" type="datetimeFigureOut">
              <a:rPr lang="en-US" smtClean="0"/>
              <a:pPr/>
              <a:t>4/24/2017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0E1199-0899-442B-B547-7814999F1910}" type="slidenum">
              <a:rPr lang="en-US" smtClean="0"/>
              <a:pPr/>
              <a:t>‹#›</a:t>
            </a:fld>
            <a:endParaRPr lang="en-US"/>
          </a:p>
        </p:txBody>
      </p:sp>
    </p:spTree>
    <p:extLst>
      <p:ext uri="{BB962C8B-B14F-4D97-AF65-F5344CB8AC3E}">
        <p14:creationId xmlns:p14="http://schemas.microsoft.com/office/powerpoint/2010/main" val="2084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F79645-AE45-4298-B803-95CE1353E7FE}" type="slidenum">
              <a:rPr lang="en-US" smtClean="0"/>
              <a:pPr/>
              <a:t>3</a:t>
            </a:fld>
            <a:endParaRPr lang="en-US"/>
          </a:p>
        </p:txBody>
      </p:sp>
    </p:spTree>
    <p:extLst>
      <p:ext uri="{BB962C8B-B14F-4D97-AF65-F5344CB8AC3E}">
        <p14:creationId xmlns:p14="http://schemas.microsoft.com/office/powerpoint/2010/main" val="337425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if we could get customer reengaged before their</a:t>
            </a:r>
            <a:r>
              <a:rPr lang="en-US" baseline="0" dirty="0"/>
              <a:t> </a:t>
            </a:r>
            <a:r>
              <a:rPr lang="en-US" baseline="0" dirty="0" err="1"/>
              <a:t>reneal</a:t>
            </a:r>
            <a:r>
              <a:rPr lang="en-US" baseline="0" dirty="0"/>
              <a:t> is up</a:t>
            </a:r>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14</a:t>
            </a:fld>
            <a:endParaRPr lang="en-US"/>
          </a:p>
        </p:txBody>
      </p:sp>
    </p:spTree>
    <p:extLst>
      <p:ext uri="{BB962C8B-B14F-4D97-AF65-F5344CB8AC3E}">
        <p14:creationId xmlns:p14="http://schemas.microsoft.com/office/powerpoint/2010/main" val="1645685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Content marketing strategy-</a:t>
            </a:r>
            <a:r>
              <a:rPr lang="en-US" b="1" baseline="0" dirty="0"/>
              <a:t> best customers to find more customers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Case</a:t>
            </a:r>
            <a:r>
              <a:rPr lang="en-US" b="1" baseline="0" dirty="0"/>
              <a:t> Study: IPWEA</a:t>
            </a:r>
            <a:br>
              <a:rPr lang="en-US" baseline="0" dirty="0"/>
            </a:br>
            <a:r>
              <a:rPr lang="en-US" altLang="en-US" dirty="0"/>
              <a:t>IPWEA’s membership has gone from 2,000 to 3,700 in 18 months due to a merge of NZ with their organization. This merge was largely facilitated by their sister NZ organization wanting to provide its members with access to the type of services that IPWEA has been able to provide, i.e., the private and very active (HL) communities of practice, website, content, magazine, </a:t>
            </a:r>
            <a:r>
              <a:rPr lang="en-US" altLang="en-US" dirty="0" err="1"/>
              <a:t>eNewsletters</a:t>
            </a:r>
            <a:r>
              <a:rPr lang="en-US" altLang="en-US" dirty="0"/>
              <a:t>, etc. (Beyond the merger that was driven by HL’s communities, the net increase in membership in 2014 was an impressive 11%, also due to IPWEA’s community success).</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15</a:t>
            </a:fld>
            <a:endParaRPr lang="en-US"/>
          </a:p>
        </p:txBody>
      </p:sp>
    </p:spTree>
    <p:extLst>
      <p:ext uri="{BB962C8B-B14F-4D97-AF65-F5344CB8AC3E}">
        <p14:creationId xmlns:p14="http://schemas.microsoft.com/office/powerpoint/2010/main" val="4107204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17</a:t>
            </a:fld>
            <a:endParaRPr lang="en-US"/>
          </a:p>
        </p:txBody>
      </p:sp>
    </p:spTree>
    <p:extLst>
      <p:ext uri="{BB962C8B-B14F-4D97-AF65-F5344CB8AC3E}">
        <p14:creationId xmlns:p14="http://schemas.microsoft.com/office/powerpoint/2010/main" val="206504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a:t>
            </a:r>
            <a:r>
              <a:rPr lang="en-US" b="1" baseline="0" dirty="0"/>
              <a:t> one month post event</a:t>
            </a:r>
            <a:endParaRPr lang="en-US" b="1" dirty="0"/>
          </a:p>
          <a:p>
            <a:endParaRPr lang="en-US" b="1" dirty="0"/>
          </a:p>
          <a:p>
            <a:r>
              <a:rPr lang="en-US" b="1" dirty="0"/>
              <a:t>Source: Higher Logic Dynamic Communities</a:t>
            </a:r>
            <a:r>
              <a:rPr lang="en-US" b="1" baseline="0" dirty="0"/>
              <a:t> </a:t>
            </a:r>
            <a:r>
              <a:rPr lang="en-US" b="1" dirty="0"/>
              <a:t>Case Study</a:t>
            </a:r>
            <a:br>
              <a:rPr lang="en-US" b="1" dirty="0"/>
            </a:br>
            <a:r>
              <a:rPr lang="en-US" dirty="0"/>
              <a:t>Dynamic Communities, Inc. launched its first community in 2012, CRMUG Collaborate. Early on, Dynamic Communities realized its CRMUG community would be a great vehicle to promote conferences and events and drive better attendance. They receive ten times more registrations coming from the online Higher Logic community to their annual conference, Summit, than any other source. Since launching, Summit has seen 33 percent growth in attendance year over year at its annual conference, which has added to strong revenue growth.</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18</a:t>
            </a:fld>
            <a:endParaRPr lang="en-US"/>
          </a:p>
        </p:txBody>
      </p:sp>
    </p:spTree>
    <p:extLst>
      <p:ext uri="{BB962C8B-B14F-4D97-AF65-F5344CB8AC3E}">
        <p14:creationId xmlns:p14="http://schemas.microsoft.com/office/powerpoint/2010/main" val="2854325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Higher Logic AANAC Case Study </a:t>
            </a:r>
          </a:p>
          <a:p>
            <a:r>
              <a:rPr lang="en-US" dirty="0"/>
              <a:t>Discussions in Action Infographic – shows how AANAC took online education and continue the conversation online in ANNAC Connect. They were able to measure many things, and this is the graphic story. </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19</a:t>
            </a:fld>
            <a:endParaRPr lang="en-US"/>
          </a:p>
        </p:txBody>
      </p:sp>
    </p:spTree>
    <p:extLst>
      <p:ext uri="{BB962C8B-B14F-4D97-AF65-F5344CB8AC3E}">
        <p14:creationId xmlns:p14="http://schemas.microsoft.com/office/powerpoint/2010/main" val="274519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FROM LAUREN: </a:t>
            </a:r>
            <a:r>
              <a:rPr lang="en-US" dirty="0"/>
              <a:t>Infographic</a:t>
            </a:r>
            <a:r>
              <a:rPr lang="en-US" baseline="0" dirty="0"/>
              <a:t> 3 Option </a:t>
            </a:r>
            <a:endParaRPr lang="en-US" dirty="0"/>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21</a:t>
            </a:fld>
            <a:endParaRPr lang="en-US"/>
          </a:p>
        </p:txBody>
      </p:sp>
    </p:spTree>
    <p:extLst>
      <p:ext uri="{BB962C8B-B14F-4D97-AF65-F5344CB8AC3E}">
        <p14:creationId xmlns:p14="http://schemas.microsoft.com/office/powerpoint/2010/main" val="514081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E1199-0899-442B-B547-7814999F1910}" type="slidenum">
              <a:rPr lang="en-US" smtClean="0"/>
              <a:pPr/>
              <a:t>22</a:t>
            </a:fld>
            <a:endParaRPr lang="en-US"/>
          </a:p>
        </p:txBody>
      </p:sp>
    </p:spTree>
    <p:extLst>
      <p:ext uri="{BB962C8B-B14F-4D97-AF65-F5344CB8AC3E}">
        <p14:creationId xmlns:p14="http://schemas.microsoft.com/office/powerpoint/2010/main" val="424293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E1199-0899-442B-B547-7814999F1910}" type="slidenum">
              <a:rPr lang="en-US" smtClean="0"/>
              <a:pPr/>
              <a:t>26</a:t>
            </a:fld>
            <a:endParaRPr lang="en-US"/>
          </a:p>
        </p:txBody>
      </p:sp>
    </p:spTree>
    <p:extLst>
      <p:ext uri="{BB962C8B-B14F-4D97-AF65-F5344CB8AC3E}">
        <p14:creationId xmlns:p14="http://schemas.microsoft.com/office/powerpoint/2010/main" val="2510443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E1199-0899-442B-B547-7814999F1910}" type="slidenum">
              <a:rPr lang="en-US" smtClean="0"/>
              <a:pPr/>
              <a:t>27</a:t>
            </a:fld>
            <a:endParaRPr lang="en-US"/>
          </a:p>
        </p:txBody>
      </p:sp>
    </p:spTree>
    <p:extLst>
      <p:ext uri="{BB962C8B-B14F-4D97-AF65-F5344CB8AC3E}">
        <p14:creationId xmlns:p14="http://schemas.microsoft.com/office/powerpoint/2010/main" val="181457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E1199-0899-442B-B547-7814999F1910}" type="slidenum">
              <a:rPr lang="en-US" smtClean="0"/>
              <a:pPr/>
              <a:t>28</a:t>
            </a:fld>
            <a:endParaRPr lang="en-US"/>
          </a:p>
        </p:txBody>
      </p:sp>
    </p:spTree>
    <p:extLst>
      <p:ext uri="{BB962C8B-B14F-4D97-AF65-F5344CB8AC3E}">
        <p14:creationId xmlns:p14="http://schemas.microsoft.com/office/powerpoint/2010/main" val="4086097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Why Higher Logic? </a:t>
            </a:r>
            <a:br>
              <a:rPr lang="en-US" b="1" dirty="0"/>
            </a:br>
            <a:r>
              <a:rPr lang="en-US" dirty="0"/>
              <a:t>Higher Logic’s mission is to bring like-minded people together in secure communities designed to enable relevant and purposeful interactions, ignite knowledge sharing, drive content creation and improve performance. With Higher</a:t>
            </a:r>
            <a:r>
              <a:rPr lang="en-US" baseline="0" dirty="0"/>
              <a:t> Logic </a:t>
            </a:r>
            <a:r>
              <a:rPr lang="en-US" dirty="0"/>
              <a:t>associations can provide a platform for collaboration to build a dynamic, engaged and happy member base. We’re different because of:</a:t>
            </a:r>
          </a:p>
          <a:p>
            <a:pPr marL="628650" lvl="1" indent="-171450">
              <a:buFont typeface="Arial" panose="020B0604020202020204" pitchFamily="34" charset="0"/>
              <a:buChar char="•"/>
            </a:pPr>
            <a:r>
              <a:rPr lang="en-US" dirty="0"/>
              <a:t>Our association experience</a:t>
            </a:r>
          </a:p>
          <a:p>
            <a:pPr marL="628650" lvl="1" indent="-171450">
              <a:buFont typeface="Arial" panose="020B0604020202020204" pitchFamily="34" charset="0"/>
              <a:buChar char="•"/>
            </a:pPr>
            <a:r>
              <a:rPr lang="en-US" dirty="0"/>
              <a:t>Our technology</a:t>
            </a:r>
          </a:p>
          <a:p>
            <a:pPr marL="628650" lvl="1" indent="-171450">
              <a:buFont typeface="Arial" panose="020B0604020202020204" pitchFamily="34" charset="0"/>
              <a:buChar char="•"/>
            </a:pPr>
            <a:r>
              <a:rPr lang="en-US" dirty="0"/>
              <a:t>Our commitment </a:t>
            </a:r>
          </a:p>
          <a:p>
            <a:pPr marL="628650" lvl="1" indent="-171450">
              <a:buFont typeface="Arial" panose="020B0604020202020204" pitchFamily="34" charset="0"/>
              <a:buChar char="•"/>
            </a:pPr>
            <a:r>
              <a:rPr lang="en-US" dirty="0"/>
              <a:t>Our team </a:t>
            </a:r>
          </a:p>
          <a:p>
            <a:endParaRPr lang="en-US" dirty="0"/>
          </a:p>
          <a:p>
            <a:r>
              <a:rPr lang="en-US" b="1" dirty="0"/>
              <a:t>Put simply, we have the best team in the business. </a:t>
            </a:r>
            <a:r>
              <a:rPr lang="en-US" dirty="0"/>
              <a:t>Our obsession with client satisfaction is unmatched, and is backed up by our 97% retention rate. We not only have a proven track record of success and a highly credentialed, experienced staff, we also have a solid vision for growth. We maintain a constant focus on what is needed to enhance our client experience now and into the future. If your community is not successful, we are not successful. As a result, we have a vested interest in making sure your experience is positive and enduring. </a:t>
            </a:r>
          </a:p>
          <a:p>
            <a:endParaRPr lang="en-US" dirty="0"/>
          </a:p>
          <a:p>
            <a:r>
              <a:rPr lang="en-US" dirty="0"/>
              <a:t>QUOTE: </a:t>
            </a:r>
            <a:r>
              <a:rPr lang="en-US" i="1" dirty="0"/>
              <a:t>“We are currently working with a total of six vendors on our various projects. The Higher Logic team stands head-and-shoulders above the rest. Your crew is helpful, responsive, on top of things and above all, really fast!” </a:t>
            </a:r>
            <a:r>
              <a:rPr lang="en-US" dirty="0"/>
              <a:t>- NYSBA</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a:t>
            </a:fld>
            <a:endParaRPr lang="en-US"/>
          </a:p>
        </p:txBody>
      </p:sp>
    </p:spTree>
    <p:extLst>
      <p:ext uri="{BB962C8B-B14F-4D97-AF65-F5344CB8AC3E}">
        <p14:creationId xmlns:p14="http://schemas.microsoft.com/office/powerpoint/2010/main" val="2861135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E1199-0899-442B-B547-7814999F1910}" type="slidenum">
              <a:rPr lang="en-US" smtClean="0"/>
              <a:pPr/>
              <a:t>29</a:t>
            </a:fld>
            <a:endParaRPr lang="en-US"/>
          </a:p>
        </p:txBody>
      </p:sp>
    </p:spTree>
    <p:extLst>
      <p:ext uri="{BB962C8B-B14F-4D97-AF65-F5344CB8AC3E}">
        <p14:creationId xmlns:p14="http://schemas.microsoft.com/office/powerpoint/2010/main" val="443831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E1199-0899-442B-B547-7814999F1910}" type="slidenum">
              <a:rPr lang="en-US" smtClean="0"/>
              <a:pPr/>
              <a:t>30</a:t>
            </a:fld>
            <a:endParaRPr lang="en-US"/>
          </a:p>
        </p:txBody>
      </p:sp>
    </p:spTree>
    <p:extLst>
      <p:ext uri="{BB962C8B-B14F-4D97-AF65-F5344CB8AC3E}">
        <p14:creationId xmlns:p14="http://schemas.microsoft.com/office/powerpoint/2010/main" val="3968253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rgbClr val="A1EFA9"/>
                </a:solidFill>
                <a:latin typeface="Calibri"/>
                <a:ea typeface="Calibri"/>
                <a:cs typeface="Calibri"/>
                <a:sym typeface="Calibri"/>
              </a:rPr>
              <a:t>BENEFITS/FEATURES</a:t>
            </a:r>
          </a:p>
          <a:p>
            <a:pPr marL="0" marR="0" lvl="0" indent="0" algn="l" rtl="0">
              <a:spcBef>
                <a:spcPts val="0"/>
              </a:spcBef>
              <a:spcAft>
                <a:spcPts val="0"/>
              </a:spcAft>
              <a:buClr>
                <a:schemeClr val="dk1"/>
              </a:buClr>
              <a:buSzPct val="25000"/>
              <a:buFont typeface="Calibri"/>
              <a:buNone/>
            </a:pPr>
            <a:endParaRPr sz="1200" b="1" i="0" u="none" strike="noStrike" cap="none" dirty="0">
              <a:solidFill>
                <a:srgbClr val="A1EFA9"/>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rgbClr val="A1EFA9"/>
                </a:solidFill>
                <a:latin typeface="Calibri"/>
                <a:ea typeface="Calibri"/>
                <a:cs typeface="Calibri"/>
                <a:sym typeface="Calibri"/>
              </a:rPr>
              <a:t>Community Members: </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Valuable user-generated content, opportunity to share insights in one-of-a-kind knowledge center</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Collaboration and interaction with peers/like-minded audience – a home where they can meet, share ideas and answer questions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Meaningful frictionless engagement, opportunity to easily access and participate in discussions anywhere, anytime, on any device</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Networking made easy - automatically pulls in profile data form existing enterprise systems &amp;  social networks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Intuitive interaction from within the community that can be easily customized with CSS-  user interface/experience</a:t>
            </a:r>
          </a:p>
          <a:p>
            <a:pPr marL="0" marR="0" lvl="0" indent="0" algn="l" rtl="0">
              <a:spcBef>
                <a:spcPts val="0"/>
              </a:spcBef>
              <a:spcAft>
                <a:spcPts val="0"/>
              </a:spcAft>
              <a:buClr>
                <a:schemeClr val="dk1"/>
              </a:buClr>
              <a:buSzPct val="25000"/>
              <a:buFont typeface="Arial"/>
              <a:buNone/>
            </a:pPr>
            <a:endParaRPr sz="1200" b="0" i="0" u="none" strike="noStrike" cap="none" dirty="0">
              <a:solidFill>
                <a:srgbClr val="A1EFA9"/>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1" i="0" u="none" strike="noStrike" cap="none" dirty="0">
                <a:solidFill>
                  <a:srgbClr val="A1EFA9"/>
                </a:solidFill>
                <a:latin typeface="Calibri"/>
                <a:ea typeface="Calibri"/>
                <a:cs typeface="Calibri"/>
                <a:sym typeface="Calibri"/>
              </a:rPr>
              <a:t>Community Managers: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Easy-to-use platform to facilitate and control discussions with role-based access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Report  and measure member engagement and interaction – dashboards, built-in and custom reporting tools.  We have any engagement data a CM would need.</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Time-saving tools/programs for onboarding and renewals - Targeted automated member outreach and engagement tools – prebuild and custom automation rules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Members can find what they need with faceted search</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rgbClr val="159CB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1" i="0" u="none" strike="noStrike" cap="none" dirty="0">
                <a:solidFill>
                  <a:srgbClr val="159CB1"/>
                </a:solidFill>
                <a:latin typeface="Calibri"/>
                <a:ea typeface="Calibri"/>
                <a:cs typeface="Calibri"/>
                <a:sym typeface="Calibri"/>
              </a:rPr>
              <a:t>Sales/Marketing/Product</a:t>
            </a:r>
            <a:r>
              <a:rPr lang="en-US" sz="1200" b="0" i="0" u="none" strike="noStrike" cap="none" dirty="0">
                <a:solidFill>
                  <a:srgbClr val="159CB1"/>
                </a:solidFill>
                <a:latin typeface="Calibri"/>
                <a:ea typeface="Calibri"/>
                <a:cs typeface="Calibri"/>
                <a:sym typeface="Calibri"/>
              </a:rPr>
              <a:t>:</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Access to meaningful, real conversations about customers needs/wants/challenges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Ideation - Real-time discussions/user-generated content giving insights on product/service feedback</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Full controlled access to MVPs, with lead gen/customer upsell opportunities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SEO</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Advertising revenue with banners and sponsorships of digests and blogs</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rgbClr val="159CB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1" i="0" u="none" strike="noStrike" cap="none" dirty="0">
                <a:solidFill>
                  <a:srgbClr val="159CB1"/>
                </a:solidFill>
                <a:latin typeface="Calibri"/>
                <a:ea typeface="Calibri"/>
                <a:cs typeface="Calibri"/>
                <a:sym typeface="Calibri"/>
              </a:rPr>
              <a:t>IT</a:t>
            </a:r>
            <a:r>
              <a:rPr lang="en-US" sz="1200" b="0" i="0" u="none" strike="noStrike" cap="none" dirty="0">
                <a:solidFill>
                  <a:srgbClr val="159CB1"/>
                </a:solidFill>
                <a:latin typeface="Calibri"/>
                <a:ea typeface="Calibri"/>
                <a:cs typeface="Calibri"/>
                <a:sym typeface="Calibri"/>
              </a:rPr>
              <a:t>:</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Secure platform environment, with different levels of security settings/access/control</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Pre-built integration with CRM/Support/Email/Marketing platforms, with all-in-one connected ecosystem</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159CB1"/>
                </a:solidFill>
                <a:latin typeface="Calibri"/>
                <a:ea typeface="Calibri"/>
                <a:cs typeface="Calibri"/>
                <a:sym typeface="Calibri"/>
              </a:rPr>
              <a:t>Data on engagement with pre-built and custom reporting capabilities</a:t>
            </a:r>
          </a:p>
          <a:p>
            <a:pPr marL="0" marR="0" lvl="0" indent="0" algn="l" rtl="0">
              <a:spcBef>
                <a:spcPts val="0"/>
              </a:spcBef>
              <a:buClr>
                <a:schemeClr val="dk1"/>
              </a:buClr>
              <a:buSzPct val="25000"/>
              <a:buFont typeface="Arial"/>
              <a:buNone/>
            </a:pPr>
            <a:endParaRPr sz="1200" b="0" i="0" u="none" strike="noStrike" cap="none" dirty="0">
              <a:solidFill>
                <a:srgbClr val="159CB1"/>
              </a:solidFill>
              <a:latin typeface="Calibri"/>
              <a:ea typeface="Calibri"/>
              <a:cs typeface="Calibri"/>
              <a:sym typeface="Calibri"/>
            </a:endParaRPr>
          </a:p>
        </p:txBody>
      </p:sp>
      <p:sp>
        <p:nvSpPr>
          <p:cNvPr id="138" name="Shape 13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012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Right platform, right time, any time:</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Engage from wherever you are: Daily digest in email – learn and engage right from email (frictionless).  Stats for daily emails sent across clients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Intuitive interaction from within the community -  user interface/experience,  (knock on jive… with just long discussion threads &amp; less organization) </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Connect w people like you: (</a:t>
            </a:r>
            <a:r>
              <a:rPr lang="en-US" sz="1200" b="0" i="1" u="none" strike="noStrike" cap="none" dirty="0">
                <a:solidFill>
                  <a:schemeClr val="dk1"/>
                </a:solidFill>
                <a:latin typeface="Calibri"/>
                <a:ea typeface="Calibri"/>
                <a:cs typeface="Calibri"/>
                <a:sym typeface="Calibri"/>
              </a:rPr>
              <a:t>LinkedIn connectivity </a:t>
            </a:r>
            <a:r>
              <a:rPr lang="en-US" sz="1200" b="0" i="0" u="none" strike="noStrike" cap="none" dirty="0">
                <a:solidFill>
                  <a:schemeClr val="dk1"/>
                </a:solidFill>
                <a:latin typeface="Calibri"/>
                <a:ea typeface="Calibri"/>
                <a:cs typeface="Calibri"/>
                <a:sym typeface="Calibri"/>
              </a:rPr>
              <a:t>Build networks of like backgrounds, locations, types of product usage) --- automatically pulls in profile data form existing enterprise systems &amp;  social networks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sng" strike="noStrike" cap="none" dirty="0">
                <a:solidFill>
                  <a:schemeClr val="dk1"/>
                </a:solidFill>
                <a:latin typeface="Calibri"/>
                <a:ea typeface="Calibri"/>
                <a:cs typeface="Calibri"/>
                <a:sym typeface="Calibri"/>
              </a:rPr>
              <a:t>IDEAS FOR IMAGES</a:t>
            </a:r>
            <a:r>
              <a:rPr lang="en-US" sz="1200" b="0" i="0" u="none" strike="noStrike" cap="none" dirty="0">
                <a:solidFill>
                  <a:schemeClr val="dk1"/>
                </a:solidFill>
                <a:latin typeface="Calibri"/>
                <a:ea typeface="Calibri"/>
                <a:cs typeface="Calibri"/>
                <a:sym typeface="Calibri"/>
              </a:rPr>
              <a:t> –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show data may come from multiple data sources – i.e. connection with CRM and others using similar products… (i.e. the PRO community vs the ENTEPRRISE community) show interface on mobile/multiple devices, show imported social data</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TALKING POINTS: </a:t>
            </a:r>
            <a:r>
              <a:rPr lang="en-US" sz="1200" b="0" i="0" u="none" strike="noStrike" cap="none" dirty="0">
                <a:solidFill>
                  <a:schemeClr val="dk1"/>
                </a:solidFill>
                <a:latin typeface="Calibri"/>
                <a:ea typeface="Calibri"/>
                <a:cs typeface="Calibri"/>
                <a:sym typeface="Calibri"/>
              </a:rPr>
              <a:t>best customers to weave into this discussion?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rgbClr val="A1EFA9"/>
                </a:solidFill>
                <a:latin typeface="Calibri"/>
                <a:ea typeface="Calibri"/>
                <a:cs typeface="Calibri"/>
                <a:sym typeface="Calibri"/>
              </a:rPr>
              <a:t>Community Members: </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Valuable user-generated content, opportunity to share insights in one-of-a-kind knowledge center</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Collaboration and interaction with peers/like-minded audience – a home where they can meet, share ideas and answer questions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Meaningful frictionless engagement, opportunity to easily access and participate in discussions anywhere, anytime, on any device</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Networking made easy - automatically pulls in profile data form existing enterprise systems &amp;  social networks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Intuitive interaction from within the community that can be easily customized with CSS-  user interface/experience</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a:buSzPct val="25000"/>
            </a:pPr>
            <a:r>
              <a:rPr lang="en-US" dirty="0"/>
              <a:t>I mentioned earlier that we consider our solution to be a Customer Engagement Platform.</a:t>
            </a:r>
          </a:p>
          <a:p>
            <a:pPr>
              <a:buSzPct val="25000"/>
            </a:pPr>
            <a:endParaRPr lang="en-US" dirty="0"/>
          </a:p>
          <a:p>
            <a:pPr>
              <a:buSzPct val="25000"/>
            </a:pPr>
            <a:r>
              <a:rPr lang="en-US" dirty="0"/>
              <a:t>We realized this about three years ago, as a difference from our previous way of thinking of our solution as an online community platform</a:t>
            </a:r>
          </a:p>
          <a:p>
            <a:pPr>
              <a:buSzPct val="25000"/>
            </a:pPr>
            <a:endParaRPr lang="en-US" dirty="0"/>
          </a:p>
          <a:p>
            <a:pPr>
              <a:buSzPct val="25000"/>
            </a:pPr>
            <a:r>
              <a:rPr lang="en-US" dirty="0"/>
              <a:t>This realization really helped us to both narrow our focus on what we do to improve the product, as well as to expand our thinking on what we should include in it.</a:t>
            </a:r>
          </a:p>
          <a:p>
            <a:pPr>
              <a:buSzPct val="25000"/>
            </a:pPr>
            <a:endParaRPr lang="en-US" dirty="0"/>
          </a:p>
          <a:p>
            <a:pPr>
              <a:buSzPct val="25000"/>
            </a:pPr>
            <a:r>
              <a:rPr lang="en-US" dirty="0"/>
              <a:t>So, for example, when you focus on Engagement, things like removing all barriers to engagement become VERY important.</a:t>
            </a:r>
          </a:p>
          <a:p>
            <a:pPr>
              <a:buSzPct val="25000"/>
            </a:pPr>
            <a:endParaRPr lang="en-US" dirty="0"/>
          </a:p>
          <a:p>
            <a:pPr>
              <a:buSzPct val="25000"/>
            </a:pPr>
            <a:r>
              <a:rPr lang="en-US" dirty="0"/>
              <a:t>The first thing we did was to kick off what we called “the frictionless project” where we focused our efforts on removing anything that might get in the way of a community member participating.</a:t>
            </a:r>
          </a:p>
          <a:p>
            <a:pPr>
              <a:buSzPct val="25000"/>
            </a:pPr>
            <a:endParaRPr lang="en-US" dirty="0"/>
          </a:p>
          <a:p>
            <a:pPr>
              <a:buSzPct val="25000"/>
            </a:pPr>
            <a:r>
              <a:rPr lang="en-US" dirty="0"/>
              <a:t>So, for example, we converted everything to Responsive design so that all community features can be used on any device.</a:t>
            </a:r>
          </a:p>
          <a:p>
            <a:pPr>
              <a:buSzPct val="25000"/>
            </a:pPr>
            <a:endParaRPr lang="en-US" dirty="0"/>
          </a:p>
          <a:p>
            <a:pPr>
              <a:buSzPct val="25000"/>
            </a:pPr>
            <a:r>
              <a:rPr lang="en-US" dirty="0"/>
              <a:t>We also made it so that users can respond to threads or start new threads through their email client, even if responding via the daily digest.</a:t>
            </a:r>
          </a:p>
          <a:p>
            <a:pPr>
              <a:buSzPct val="25000"/>
            </a:pPr>
            <a:endParaRPr lang="en-US" dirty="0"/>
          </a:p>
          <a:p>
            <a:pPr>
              <a:buSzPct val="25000"/>
            </a:pPr>
            <a:r>
              <a:rPr lang="en-US" dirty="0"/>
              <a:t>We made it so that attachments to email messages sent into the community put the files in the resource library associated with the discussion group.  Etc.</a:t>
            </a:r>
          </a:p>
          <a:p>
            <a:pPr>
              <a:buSzPct val="25000"/>
            </a:pPr>
            <a:endParaRPr lang="en-US" dirty="0"/>
          </a:p>
          <a:p>
            <a:pPr>
              <a:buSzPct val="25000"/>
            </a:pPr>
            <a:r>
              <a:rPr lang="en-US" dirty="0"/>
              <a:t>All with the goal to make it SO EASY to engage that the user doesn’t think twice about doing it.</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4096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can see, his reply is now part of the discussion and he never had to visit the </a:t>
            </a:r>
          </a:p>
          <a:p>
            <a:endParaRPr lang="en-US" dirty="0"/>
          </a:p>
          <a:p>
            <a:r>
              <a:rPr lang="en-US" dirty="0"/>
              <a:t>There are others ways we make it easy for people to engage and connect.</a:t>
            </a:r>
          </a:p>
          <a:p>
            <a:endParaRPr lang="en-US" dirty="0"/>
          </a:p>
          <a:p>
            <a:r>
              <a:rPr lang="en-US" dirty="0"/>
              <a:t>&lt;click&gt;</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3340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200" b="0" i="0" u="none" strike="noStrike" cap="none" dirty="0">
              <a:solidFill>
                <a:srgbClr val="A1EFA9"/>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1" i="0" u="none" strike="noStrike" cap="none" dirty="0">
                <a:solidFill>
                  <a:srgbClr val="A1EFA9"/>
                </a:solidFill>
                <a:latin typeface="Calibri"/>
                <a:ea typeface="Calibri"/>
                <a:cs typeface="Calibri"/>
                <a:sym typeface="Calibri"/>
              </a:rPr>
              <a:t>Community Managers: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Easy-to-use platform to facilitate and control discussions with role-based access - </a:t>
            </a:r>
            <a:r>
              <a:rPr lang="en-US" sz="1200" b="0" i="0" u="none" strike="noStrike" cap="none" dirty="0">
                <a:solidFill>
                  <a:srgbClr val="747678"/>
                </a:solidFill>
                <a:latin typeface="Lato"/>
                <a:ea typeface="Lato"/>
                <a:cs typeface="Lato"/>
                <a:sym typeface="Lato"/>
              </a:rPr>
              <a:t>permission based access (UX, navigation, groups…), moderation</a:t>
            </a:r>
            <a:endParaRPr lang="en-US" sz="1200" b="0" i="0" u="none" strike="noStrike" cap="none" dirty="0">
              <a:solidFill>
                <a:srgbClr val="A1EFA9"/>
              </a:solidFill>
              <a:latin typeface="Calibri"/>
              <a:ea typeface="Calibri"/>
              <a:cs typeface="Calibri"/>
              <a:sym typeface="Calibri"/>
            </a:endParaRP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Report  and measure member engagement and interaction – dashboards, built-in and custom reporting tools.  We have any engagement data a CM would need.</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Time-saving tools/programs for onboarding and renewals - Targeted automated member outreach and engagement tools – prebuild and custom automation rules with conversion metrics</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rgbClr val="A1EFA9"/>
                </a:solidFill>
                <a:latin typeface="Calibri"/>
                <a:ea typeface="Calibri"/>
                <a:cs typeface="Calibri"/>
                <a:sym typeface="Calibri"/>
              </a:rPr>
              <a:t>Members can find what they need with faceted search</a:t>
            </a:r>
          </a:p>
          <a:p>
            <a:pPr marL="0" marR="0" lvl="0" indent="0" algn="l" rtl="0">
              <a:spcBef>
                <a:spcPts val="0"/>
              </a:spcBef>
              <a:spcAft>
                <a:spcPts val="0"/>
              </a:spcAft>
              <a:buClr>
                <a:schemeClr val="dk1"/>
              </a:buClr>
              <a:buSzPct val="25000"/>
              <a:buFont typeface="Arial"/>
              <a:buNone/>
            </a:pPr>
            <a:endParaRPr sz="1200" b="1" i="0" u="none" strike="noStrike" cap="none" dirty="0">
              <a:solidFill>
                <a:srgbClr val="A1EFA9"/>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Ideas for images</a:t>
            </a:r>
            <a:r>
              <a:rPr lang="en-US" sz="1200" b="0" i="0" u="none" strike="noStrike" cap="none" dirty="0">
                <a:solidFill>
                  <a:schemeClr val="dk1"/>
                </a:solidFill>
                <a:latin typeface="Calibri"/>
                <a:ea typeface="Calibri"/>
                <a:cs typeface="Calibri"/>
                <a:sym typeface="Calibri"/>
              </a:rPr>
              <a:t>:  dashboard of automation rules conversion report.</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Customers to weave into the discussion</a:t>
            </a:r>
            <a:r>
              <a:rPr lang="en-US" sz="1200" b="0" i="0" u="none" strike="noStrike" cap="none" dirty="0">
                <a:solidFill>
                  <a:schemeClr val="dk1"/>
                </a:solidFill>
                <a:latin typeface="Calibri"/>
                <a:ea typeface="Calibri"/>
                <a:cs typeface="Calibri"/>
                <a:sym typeface="Calibri"/>
              </a:rPr>
              <a:t>: </a:t>
            </a:r>
          </a:p>
        </p:txBody>
      </p:sp>
      <p:sp>
        <p:nvSpPr>
          <p:cNvPr id="156" name="Shape 15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069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35</a:t>
            </a:fld>
            <a:endParaRPr lang="en-US"/>
          </a:p>
        </p:txBody>
      </p:sp>
    </p:spTree>
    <p:extLst>
      <p:ext uri="{BB962C8B-B14F-4D97-AF65-F5344CB8AC3E}">
        <p14:creationId xmlns:p14="http://schemas.microsoft.com/office/powerpoint/2010/main" val="2421623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Source: </a:t>
            </a:r>
            <a:r>
              <a:rPr lang="en-US" dirty="0"/>
              <a:t>ASAE NPS Survey said that members who are active within</a:t>
            </a:r>
            <a:r>
              <a:rPr lang="en-US" baseline="0" dirty="0"/>
              <a:t> Collaborate are 30% more likely to recommend ASAE to a friend or colleague. </a:t>
            </a:r>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39</a:t>
            </a:fld>
            <a:endParaRPr lang="en-US"/>
          </a:p>
        </p:txBody>
      </p:sp>
    </p:spTree>
    <p:extLst>
      <p:ext uri="{BB962C8B-B14F-4D97-AF65-F5344CB8AC3E}">
        <p14:creationId xmlns:p14="http://schemas.microsoft.com/office/powerpoint/2010/main" val="2102794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Fast implementation /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Prebuilt APIs for top 40 applications (OLD SCHOOL - system calls out directly to the CRM etc. every time you log in; vs just call on changes)</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integrate w enterprise solutions</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Single data source – easy for IT department to pull out data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Cloud ---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100000"/>
              <a:buFont typeface="Arial"/>
              <a:buAutoNum type="arabicPeriod"/>
            </a:pPr>
            <a:r>
              <a:rPr lang="en-US" sz="1200" b="0" i="0" u="none" strike="noStrike" cap="none" dirty="0">
                <a:solidFill>
                  <a:schemeClr val="dk1"/>
                </a:solidFill>
                <a:latin typeface="Calibri"/>
                <a:ea typeface="Calibri"/>
                <a:cs typeface="Calibri"/>
                <a:sym typeface="Calibri"/>
              </a:rPr>
              <a:t>Out of the box integration into the full customer ecosystem. </a:t>
            </a:r>
          </a:p>
          <a:p>
            <a:pPr marL="685800" marR="0" lvl="1" indent="-228600" algn="l" rtl="0">
              <a:spcBef>
                <a:spcPts val="0"/>
              </a:spcBef>
              <a:spcAft>
                <a:spcPts val="0"/>
              </a:spcAft>
              <a:buClr>
                <a:schemeClr val="dk1"/>
              </a:buClr>
              <a:buSzPct val="100000"/>
              <a:buFont typeface="Arial"/>
              <a:buAutoNum type="arabicPeriod"/>
            </a:pPr>
            <a:r>
              <a:rPr lang="en-US" sz="1200" b="0" i="0" u="none" strike="noStrike" cap="none" dirty="0">
                <a:solidFill>
                  <a:schemeClr val="dk1"/>
                </a:solidFill>
                <a:latin typeface="Calibri"/>
                <a:ea typeface="Calibri"/>
                <a:cs typeface="Calibri"/>
                <a:sym typeface="Calibri"/>
              </a:rPr>
              <a:t>How do we do this better, faster than others? Answer, pre-built standard APIs and Push API with main CRM vendors.  </a:t>
            </a:r>
          </a:p>
          <a:p>
            <a:pPr marL="685800" marR="0" lvl="1" indent="-228600" algn="l" rtl="0">
              <a:spcBef>
                <a:spcPts val="0"/>
              </a:spcBef>
              <a:spcAft>
                <a:spcPts val="0"/>
              </a:spcAft>
              <a:buClr>
                <a:schemeClr val="dk1"/>
              </a:buClr>
              <a:buSzPct val="100000"/>
              <a:buFont typeface="Arial"/>
              <a:buAutoNum type="arabicPeriod"/>
            </a:pPr>
            <a:r>
              <a:rPr lang="en-US" sz="1200" b="0" i="0" u="none" strike="noStrike" cap="none" dirty="0">
                <a:solidFill>
                  <a:schemeClr val="dk1"/>
                </a:solidFill>
                <a:latin typeface="Calibri"/>
                <a:ea typeface="Calibri"/>
                <a:cs typeface="Calibri"/>
                <a:sym typeface="Calibri"/>
              </a:rPr>
              <a:t>Why is it important?  Faster time to launch and don’t need 3</a:t>
            </a:r>
            <a:r>
              <a:rPr lang="en-US" sz="1200" b="0" i="0" u="none" strike="noStrike" cap="none" baseline="30000" dirty="0">
                <a:solidFill>
                  <a:schemeClr val="dk1"/>
                </a:solidFill>
                <a:latin typeface="Calibri"/>
                <a:ea typeface="Calibri"/>
                <a:cs typeface="Calibri"/>
                <a:sym typeface="Calibri"/>
              </a:rPr>
              <a:t>rd</a:t>
            </a:r>
            <a:r>
              <a:rPr lang="en-US" sz="1200" b="0" i="0" u="none" strike="noStrike" cap="none" dirty="0">
                <a:solidFill>
                  <a:schemeClr val="dk1"/>
                </a:solidFill>
                <a:latin typeface="Calibri"/>
                <a:ea typeface="Calibri"/>
                <a:cs typeface="Calibri"/>
                <a:sym typeface="Calibri"/>
              </a:rPr>
              <a:t> party SI or consultant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Ideas for images</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Customers to weave into the discussion</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647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42</a:t>
            </a:fld>
            <a:endParaRPr lang="en-US"/>
          </a:p>
        </p:txBody>
      </p:sp>
    </p:spTree>
    <p:extLst>
      <p:ext uri="{BB962C8B-B14F-4D97-AF65-F5344CB8AC3E}">
        <p14:creationId xmlns:p14="http://schemas.microsoft.com/office/powerpoint/2010/main" val="322291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What we</a:t>
            </a:r>
            <a:r>
              <a:rPr lang="en-US" b="1" baseline="0" dirty="0"/>
              <a:t> do? Engagement. </a:t>
            </a:r>
            <a:r>
              <a:rPr lang="en-US" b="0" baseline="0" dirty="0"/>
              <a:t>Higher Logic builds engagement. </a:t>
            </a:r>
          </a:p>
          <a:p>
            <a:pPr marL="171450" indent="-171450">
              <a:buFont typeface="Arial" panose="020B0604020202020204" pitchFamily="34" charset="0"/>
              <a:buChar char="•"/>
            </a:pPr>
            <a:r>
              <a:rPr lang="en-US" dirty="0"/>
              <a:t>Increase engagement in volunteering</a:t>
            </a:r>
          </a:p>
          <a:p>
            <a:pPr marL="171450" indent="-171450">
              <a:buFont typeface="Arial" panose="020B0604020202020204" pitchFamily="34" charset="0"/>
              <a:buChar char="•"/>
            </a:pPr>
            <a:r>
              <a:rPr lang="en-US" dirty="0"/>
              <a:t>Track volunteering at all levels</a:t>
            </a:r>
          </a:p>
          <a:p>
            <a:pPr marL="171450" indent="-171450">
              <a:buFont typeface="Arial" panose="020B0604020202020204" pitchFamily="34" charset="0"/>
              <a:buChar char="•"/>
            </a:pPr>
            <a:r>
              <a:rPr lang="en-US" dirty="0"/>
              <a:t>Make a system that is easy to use</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5</a:t>
            </a:fld>
            <a:endParaRPr lang="en-US"/>
          </a:p>
        </p:txBody>
      </p:sp>
    </p:spTree>
    <p:extLst>
      <p:ext uri="{BB962C8B-B14F-4D97-AF65-F5344CB8AC3E}">
        <p14:creationId xmlns:p14="http://schemas.microsoft.com/office/powerpoint/2010/main" val="3825819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20000"/>
          </a:bodyPr>
          <a:lstStyle/>
          <a:p>
            <a:r>
              <a:rPr lang="en-US" b="1" dirty="0"/>
              <a:t>Database integration – Higher Logic is vendor agnostic</a:t>
            </a:r>
            <a:r>
              <a:rPr lang="en-US" b="1" baseline="0" dirty="0"/>
              <a:t> </a:t>
            </a:r>
            <a:r>
              <a:rPr lang="en-US" b="0" baseline="0" dirty="0"/>
              <a:t>and</a:t>
            </a:r>
            <a:r>
              <a:rPr lang="en-US" b="1" baseline="0" dirty="0"/>
              <a:t> </a:t>
            </a:r>
            <a:r>
              <a:rPr lang="en-US" dirty="0"/>
              <a:t>integrates seamlessly with more than 40 major AMS, CRM and database vendors. That means your new online community is full on day one, and member information is always synchronized across both systems. In addition, Connected Community is a cloud-based SaaS (software as a service) platform. That means associations require absolutely no additional IT staff for support or maintenance. Higher Logic just works – easily and securely – from the very start.</a:t>
            </a:r>
          </a:p>
          <a:p>
            <a:endParaRPr lang="en-US" dirty="0"/>
          </a:p>
          <a:p>
            <a:pPr marL="628650" lvl="1" indent="-171450">
              <a:buFont typeface="Arial" panose="020B0604020202020204" pitchFamily="34" charset="0"/>
              <a:buChar char="•"/>
            </a:pPr>
            <a:r>
              <a:rPr lang="en-US" dirty="0"/>
              <a:t>Personal Information</a:t>
            </a:r>
          </a:p>
          <a:p>
            <a:pPr marL="628650" lvl="1" indent="-171450">
              <a:buFont typeface="Arial" panose="020B0604020202020204" pitchFamily="34" charset="0"/>
              <a:buChar char="•"/>
            </a:pPr>
            <a:r>
              <a:rPr lang="en-US" dirty="0"/>
              <a:t>Email</a:t>
            </a:r>
          </a:p>
          <a:p>
            <a:pPr marL="628650" lvl="1" indent="-171450">
              <a:buFont typeface="Arial" panose="020B0604020202020204" pitchFamily="34" charset="0"/>
              <a:buChar char="•"/>
            </a:pPr>
            <a:r>
              <a:rPr lang="en-US" dirty="0"/>
              <a:t>Browse History</a:t>
            </a:r>
          </a:p>
          <a:p>
            <a:pPr marL="628650" lvl="1" indent="-171450">
              <a:buFont typeface="Arial" panose="020B0604020202020204" pitchFamily="34" charset="0"/>
              <a:buChar char="•"/>
            </a:pPr>
            <a:r>
              <a:rPr lang="en-US" dirty="0"/>
              <a:t>Search History</a:t>
            </a:r>
          </a:p>
          <a:p>
            <a:pPr marL="628650" lvl="1" indent="-171450">
              <a:buFont typeface="Arial" panose="020B0604020202020204" pitchFamily="34" charset="0"/>
              <a:buChar char="•"/>
            </a:pPr>
            <a:r>
              <a:rPr lang="en-US" dirty="0"/>
              <a:t>Content Subscriptions</a:t>
            </a:r>
          </a:p>
          <a:p>
            <a:pPr marL="628650" lvl="1" indent="-171450">
              <a:buFont typeface="Arial" panose="020B0604020202020204" pitchFamily="34" charset="0"/>
              <a:buChar char="•"/>
            </a:pPr>
            <a:r>
              <a:rPr lang="en-US" dirty="0"/>
              <a:t>Personal Profile</a:t>
            </a:r>
          </a:p>
          <a:p>
            <a:pPr marL="628650" lvl="1" indent="-171450">
              <a:buFont typeface="Arial" panose="020B0604020202020204" pitchFamily="34" charset="0"/>
              <a:buChar char="•"/>
            </a:pPr>
            <a:r>
              <a:rPr lang="en-US" dirty="0"/>
              <a:t>Files</a:t>
            </a:r>
          </a:p>
          <a:p>
            <a:pPr marL="628650" lvl="1" indent="-171450">
              <a:buFont typeface="Arial" panose="020B0604020202020204" pitchFamily="34" charset="0"/>
              <a:buChar char="•"/>
            </a:pPr>
            <a:r>
              <a:rPr lang="en-US" dirty="0"/>
              <a:t>Images</a:t>
            </a:r>
          </a:p>
          <a:p>
            <a:pPr marL="628650" lvl="1" indent="-171450">
              <a:buFont typeface="Arial" panose="020B0604020202020204" pitchFamily="34" charset="0"/>
              <a:buChar char="•"/>
            </a:pPr>
            <a:r>
              <a:rPr lang="en-US" dirty="0"/>
              <a:t>Tags</a:t>
            </a:r>
          </a:p>
          <a:p>
            <a:pPr marL="628650" lvl="1" indent="-171450">
              <a:buFont typeface="Arial" panose="020B0604020202020204" pitchFamily="34" charset="0"/>
              <a:buChar char="•"/>
            </a:pPr>
            <a:r>
              <a:rPr lang="en-US" dirty="0"/>
              <a:t>Market </a:t>
            </a:r>
          </a:p>
          <a:p>
            <a:pPr marL="628650" lvl="1" indent="-171450">
              <a:buFont typeface="Arial" panose="020B0604020202020204" pitchFamily="34" charset="0"/>
              <a:buChar char="•"/>
            </a:pPr>
            <a:r>
              <a:rPr lang="en-US" dirty="0"/>
              <a:t>Purchases</a:t>
            </a:r>
          </a:p>
          <a:p>
            <a:pPr marL="628650" lvl="1" indent="-171450">
              <a:buFont typeface="Arial" panose="020B0604020202020204" pitchFamily="34" charset="0"/>
              <a:buChar char="•"/>
            </a:pPr>
            <a:r>
              <a:rPr lang="en-US" dirty="0"/>
              <a:t>Writing</a:t>
            </a:r>
          </a:p>
          <a:p>
            <a:pPr marL="628650" lvl="1" indent="-171450">
              <a:buFont typeface="Arial" panose="020B0604020202020204" pitchFamily="34" charset="0"/>
              <a:buChar char="•"/>
            </a:pPr>
            <a:r>
              <a:rPr lang="en-US" dirty="0"/>
              <a:t>Bookmarks </a:t>
            </a:r>
          </a:p>
          <a:p>
            <a:pPr marL="628650" lvl="1" indent="-171450">
              <a:buFont typeface="Arial" panose="020B0604020202020204" pitchFamily="34" charset="0"/>
              <a:buChar char="•"/>
            </a:pPr>
            <a:r>
              <a:rPr lang="en-US" dirty="0"/>
              <a:t>Mobile</a:t>
            </a:r>
          </a:p>
          <a:p>
            <a:pPr marL="628650" lvl="1" indent="-171450">
              <a:buFont typeface="Arial" panose="020B0604020202020204" pitchFamily="34" charset="0"/>
              <a:buChar char="•"/>
            </a:pPr>
            <a:r>
              <a:rPr lang="en-US" dirty="0"/>
              <a:t>Lists</a:t>
            </a:r>
          </a:p>
          <a:p>
            <a:pPr marL="628650" lvl="1" indent="-171450">
              <a:buFont typeface="Arial" panose="020B0604020202020204" pitchFamily="34" charset="0"/>
              <a:buChar char="•"/>
            </a:pPr>
            <a:r>
              <a:rPr lang="en-US" dirty="0"/>
              <a:t>Groups</a:t>
            </a:r>
          </a:p>
          <a:p>
            <a:pPr marL="628650" lvl="1" indent="-171450">
              <a:buFont typeface="Arial" panose="020B0604020202020204" pitchFamily="34" charset="0"/>
              <a:buChar char="•"/>
            </a:pPr>
            <a:r>
              <a:rPr lang="en-US" dirty="0"/>
              <a:t>Relations</a:t>
            </a:r>
          </a:p>
          <a:p>
            <a:pPr marL="628650" lvl="1" indent="-171450">
              <a:buFont typeface="Arial" panose="020B0604020202020204" pitchFamily="34" charset="0"/>
              <a:buChar char="•"/>
            </a:pPr>
            <a:r>
              <a:rPr lang="en-US" dirty="0"/>
              <a:t>Collaborations</a:t>
            </a:r>
          </a:p>
          <a:p>
            <a:pPr marL="628650" lvl="1" indent="-171450">
              <a:buFont typeface="Arial" panose="020B0604020202020204" pitchFamily="34" charset="0"/>
              <a:buChar char="•"/>
            </a:pPr>
            <a:r>
              <a:rPr lang="en-US" dirty="0"/>
              <a:t>Networking</a:t>
            </a:r>
          </a:p>
          <a:p>
            <a:pPr marL="628650" lvl="1" indent="-171450">
              <a:buFont typeface="Arial" panose="020B0604020202020204" pitchFamily="34" charset="0"/>
              <a:buChar char="•"/>
            </a:pPr>
            <a:r>
              <a:rPr lang="en-US" dirty="0"/>
              <a:t>Member Matching</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43</a:t>
            </a:fld>
            <a:endParaRPr lang="en-US" dirty="0"/>
          </a:p>
        </p:txBody>
      </p:sp>
    </p:spTree>
    <p:extLst>
      <p:ext uri="{BB962C8B-B14F-4D97-AF65-F5344CB8AC3E}">
        <p14:creationId xmlns:p14="http://schemas.microsoft.com/office/powerpoint/2010/main" val="1753767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Source: Higher Logic AANAC Case Study </a:t>
            </a:r>
          </a:p>
          <a:p>
            <a:r>
              <a:rPr lang="en-US" dirty="0"/>
              <a:t>Discussions in Action Infographic – shows how AANAC took online education and continue the conversation online in ANNAC Connect. They were able to measure many things, and this is the graphic story. </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44</a:t>
            </a:fld>
            <a:endParaRPr lang="en-US"/>
          </a:p>
        </p:txBody>
      </p:sp>
    </p:spTree>
    <p:extLst>
      <p:ext uri="{BB962C8B-B14F-4D97-AF65-F5344CB8AC3E}">
        <p14:creationId xmlns:p14="http://schemas.microsoft.com/office/powerpoint/2010/main" val="2841164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Higher Logic is designed to empower relationship building and foster community evolution</a:t>
            </a:r>
            <a:r>
              <a:rPr lang="en-US" dirty="0"/>
              <a:t>, which we believe are the fundamental elements to the long-term relevance of any organization. We’re committed to your success because community is what we do, it’s our passion. And we have happy clients.</a:t>
            </a:r>
            <a:r>
              <a:rPr lang="en-US" baseline="0" dirty="0"/>
              <a:t> Check out client reviews on our website at </a:t>
            </a:r>
            <a:r>
              <a:rPr lang="en-US" b="1" baseline="0" dirty="0"/>
              <a:t>www.higherlogic.com/reviews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45</a:t>
            </a:fld>
            <a:endParaRPr lang="en-US"/>
          </a:p>
        </p:txBody>
      </p:sp>
    </p:spTree>
    <p:extLst>
      <p:ext uri="{BB962C8B-B14F-4D97-AF65-F5344CB8AC3E}">
        <p14:creationId xmlns:p14="http://schemas.microsoft.com/office/powerpoint/2010/main" val="728694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New Opportunities</a:t>
            </a:r>
            <a:br>
              <a:rPr lang="en-US" altLang="en-US" dirty="0"/>
            </a:br>
            <a:r>
              <a:rPr lang="en-US" altLang="en-US" dirty="0"/>
              <a:t>Not only do members benefit from enhanced services, but your organization can realize opportunities not historically available to it. You can generate new revenue streams by allowing advertising or sponsorship opportunities in your community. </a:t>
            </a:r>
          </a:p>
        </p:txBody>
      </p:sp>
      <p:sp>
        <p:nvSpPr>
          <p:cNvPr id="4" name="Slide Number Placeholder 3"/>
          <p:cNvSpPr>
            <a:spLocks noGrp="1"/>
          </p:cNvSpPr>
          <p:nvPr>
            <p:ph type="sldNum" sz="quarter" idx="10"/>
          </p:nvPr>
        </p:nvSpPr>
        <p:spPr/>
        <p:txBody>
          <a:bodyPr/>
          <a:lstStyle/>
          <a:p>
            <a:fld id="{1FF79645-AE45-4298-B803-95CE1353E7FE}" type="slidenum">
              <a:rPr lang="en-US" smtClean="0"/>
              <a:pPr/>
              <a:t>46</a:t>
            </a:fld>
            <a:endParaRPr lang="en-US"/>
          </a:p>
        </p:txBody>
      </p:sp>
    </p:spTree>
    <p:extLst>
      <p:ext uri="{BB962C8B-B14F-4D97-AF65-F5344CB8AC3E}">
        <p14:creationId xmlns:p14="http://schemas.microsoft.com/office/powerpoint/2010/main" val="2735289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defTabSz="924458">
              <a:buSzPct val="25000"/>
              <a:defRPr/>
            </a:pPr>
            <a:r>
              <a:rPr lang="en-US" sz="1200" dirty="0"/>
              <a:t>I should take a minute here to explain that we consider ourselves an Engagement platform, as opposed to a Collaboration platform.</a:t>
            </a:r>
          </a:p>
          <a:p>
            <a:pPr defTabSz="924458">
              <a:buSzPct val="25000"/>
              <a:defRPr/>
            </a:pPr>
            <a:endParaRPr lang="en-US" sz="1200" dirty="0"/>
          </a:p>
          <a:p>
            <a:pPr defTabSz="924458">
              <a:buSzPct val="25000"/>
              <a:defRPr/>
            </a:pPr>
            <a:r>
              <a:rPr lang="en-US" sz="1200" dirty="0"/>
              <a:t>Our goal is to get our clients’ customers to engage with one another. To ask questions and get answers.</a:t>
            </a:r>
          </a:p>
          <a:p>
            <a:pPr defTabSz="924458">
              <a:buSzPct val="25000"/>
              <a:defRPr/>
            </a:pPr>
            <a:endParaRPr lang="en-US" sz="1200" dirty="0"/>
          </a:p>
          <a:p>
            <a:pPr defTabSz="924458">
              <a:buSzPct val="25000"/>
              <a:defRPr/>
            </a:pPr>
            <a:r>
              <a:rPr lang="en-US" sz="1200" dirty="0"/>
              <a:t>To share best practices. To network. To keep up with what is going on in their industry, on a daily basis.</a:t>
            </a:r>
          </a:p>
          <a:p>
            <a:pPr defTabSz="924458">
              <a:buSzPct val="25000"/>
              <a:defRPr/>
            </a:pPr>
            <a:endParaRPr lang="en-US" sz="1200" dirty="0"/>
          </a:p>
          <a:p>
            <a:pPr defTabSz="924458">
              <a:buSzPct val="25000"/>
              <a:defRPr/>
            </a:pPr>
            <a:r>
              <a:rPr lang="en-US" sz="1200" dirty="0"/>
              <a:t>I point this out to differentiate us from something like Yammer or Chatter or Slack, which are built more for collaboration.</a:t>
            </a:r>
          </a:p>
          <a:p>
            <a:pPr defTabSz="924458">
              <a:buSzPct val="25000"/>
              <a:defRPr/>
            </a:pPr>
            <a:endParaRPr lang="en-US" sz="1200" dirty="0"/>
          </a:p>
          <a:p>
            <a:pPr defTabSz="924458">
              <a:buSzPct val="25000"/>
              <a:defRPr/>
            </a:pPr>
            <a:r>
              <a:rPr lang="en-US" sz="1200" dirty="0"/>
              <a:t>Like real-time work on a project or deal.</a:t>
            </a:r>
          </a:p>
          <a:p>
            <a:pPr defTabSz="924458">
              <a:buSzPct val="25000"/>
              <a:defRPr/>
            </a:pPr>
            <a:endParaRPr lang="en-US" sz="1200" dirty="0"/>
          </a:p>
          <a:p>
            <a:pPr defTabSz="924458">
              <a:buSzPct val="25000"/>
              <a:defRPr/>
            </a:pPr>
            <a:r>
              <a:rPr lang="en-US" sz="1200" dirty="0"/>
              <a:t>I also should differentiate us from what I call wide-but-shallow communities that you only visit once or twice when you have a problem.</a:t>
            </a:r>
          </a:p>
          <a:p>
            <a:pPr defTabSz="924458">
              <a:buSzPct val="25000"/>
              <a:defRPr/>
            </a:pPr>
            <a:endParaRPr lang="en-US" sz="1200" dirty="0"/>
          </a:p>
          <a:p>
            <a:pPr defTabSz="924458">
              <a:buSzPct val="25000"/>
              <a:defRPr/>
            </a:pPr>
            <a:r>
              <a:rPr lang="en-US" sz="1200" dirty="0"/>
              <a:t>We work with our clients to create REAL communities. Groups of people who really want to talk to one another and get to know one another.</a:t>
            </a:r>
          </a:p>
          <a:p>
            <a:pPr defTabSz="924458">
              <a:buSzPct val="25000"/>
              <a:defRPr/>
            </a:pPr>
            <a:endParaRPr lang="en-US" sz="1200" dirty="0"/>
          </a:p>
          <a:p>
            <a:pPr defTabSz="924458">
              <a:buSzPct val="25000"/>
              <a:defRPr/>
            </a:pPr>
            <a:r>
              <a:rPr lang="en-US" sz="1200" dirty="0"/>
              <a:t>We have a litmus test: “If your members or customers wouldn’t mind getting one email from the community per day, then our solution is a great fit.”</a:t>
            </a:r>
          </a:p>
          <a:p>
            <a:pPr defTabSz="924458">
              <a:buSzPct val="25000"/>
              <a:defRPr/>
            </a:pPr>
            <a:endParaRPr lang="en-US" sz="1200" dirty="0"/>
          </a:p>
          <a:p>
            <a:pPr defTabSz="924458">
              <a:buSzPct val="25000"/>
              <a:defRPr/>
            </a:pPr>
            <a:r>
              <a:rPr lang="en-US" sz="1200" dirty="0"/>
              <a:t>For example, we run communities for the Microsoft Dynamics products.</a:t>
            </a:r>
          </a:p>
          <a:p>
            <a:pPr defTabSz="924458">
              <a:buSzPct val="25000"/>
              <a:defRPr/>
            </a:pPr>
            <a:endParaRPr lang="en-US" sz="1200" dirty="0"/>
          </a:p>
          <a:p>
            <a:pPr defTabSz="924458">
              <a:buSzPct val="25000"/>
              <a:defRPr/>
            </a:pPr>
            <a:r>
              <a:rPr lang="en-US" sz="1200" dirty="0"/>
              <a:t>The members of these communities are generally administrators of those products</a:t>
            </a:r>
          </a:p>
          <a:p>
            <a:pPr defTabSz="924458">
              <a:buSzPct val="25000"/>
              <a:defRPr/>
            </a:pPr>
            <a:endParaRPr lang="en-US" sz="1200" dirty="0"/>
          </a:p>
          <a:p>
            <a:pPr defTabSz="924458">
              <a:buSzPct val="25000"/>
              <a:defRPr/>
            </a:pPr>
            <a:r>
              <a:rPr lang="en-US" sz="1200" dirty="0"/>
              <a:t>In other words, being up to date on what is going on with, say Dynamics CRM, is important to their job.</a:t>
            </a:r>
          </a:p>
          <a:p>
            <a:pPr defTabSz="924458">
              <a:buSzPct val="25000"/>
              <a:defRPr/>
            </a:pPr>
            <a:endParaRPr lang="en-US" sz="1200" dirty="0"/>
          </a:p>
          <a:p>
            <a:pPr defTabSz="924458">
              <a:buSzPct val="25000"/>
              <a:defRPr/>
            </a:pPr>
            <a:r>
              <a:rPr lang="en-US" sz="1200" dirty="0"/>
              <a:t>They WANT to hear the questions others are asking, and the solutions they are coming up with.</a:t>
            </a:r>
          </a:p>
          <a:p>
            <a:pPr defTabSz="924458">
              <a:buSzPct val="25000"/>
              <a:defRPr/>
            </a:pPr>
            <a:endParaRPr lang="en-US" sz="1200" dirty="0"/>
          </a:p>
          <a:p>
            <a:pPr defTabSz="924458">
              <a:buSzPct val="25000"/>
              <a:defRPr/>
            </a:pPr>
            <a:r>
              <a:rPr lang="en-US" sz="1200" dirty="0"/>
              <a:t>Would this work for Microsoft Office?</a:t>
            </a:r>
          </a:p>
          <a:p>
            <a:pPr defTabSz="924458">
              <a:buSzPct val="25000"/>
              <a:defRPr/>
            </a:pPr>
            <a:endParaRPr lang="en-US" sz="1200" dirty="0"/>
          </a:p>
          <a:p>
            <a:pPr defTabSz="924458">
              <a:buSzPct val="25000"/>
              <a:defRPr/>
            </a:pPr>
            <a:r>
              <a:rPr lang="en-US" sz="1200" dirty="0"/>
              <a:t>Unlikely.  Office is just not that big a part of most people’s lives.  They are tools.</a:t>
            </a:r>
          </a:p>
          <a:p>
            <a:pPr defTabSz="924458">
              <a:buSzPct val="25000"/>
              <a:defRPr/>
            </a:pPr>
            <a:endParaRPr lang="en-US" sz="1200" dirty="0"/>
          </a:p>
          <a:p>
            <a:pPr defTabSz="924458">
              <a:buSzPct val="25000"/>
              <a:defRPr/>
            </a:pPr>
            <a:r>
              <a:rPr lang="en-US" sz="1200" dirty="0"/>
              <a:t>But the Dynamics products are used to run businesses, and so being up on what these products do and how to improve them, or fix them, is very important to these admins.</a:t>
            </a:r>
          </a:p>
          <a:p>
            <a:pPr defTabSz="924458">
              <a:buSzPct val="25000"/>
              <a:defRPr/>
            </a:pPr>
            <a:endParaRPr lang="en-US" sz="1200" dirty="0"/>
          </a:p>
          <a:p>
            <a:pPr defTabSz="924458">
              <a:buSzPct val="25000"/>
              <a:defRPr/>
            </a:pPr>
            <a:r>
              <a:rPr lang="en-US" sz="1200" dirty="0"/>
              <a:t>I’ll give you another example. Fitbit has a customer support community that runs on Lithium</a:t>
            </a:r>
          </a:p>
          <a:p>
            <a:pPr defTabSz="924458">
              <a:buSzPct val="25000"/>
              <a:defRPr/>
            </a:pPr>
            <a:endParaRPr lang="en-US" sz="1200" dirty="0"/>
          </a:p>
          <a:p>
            <a:pPr defTabSz="924458">
              <a:buSzPct val="25000"/>
              <a:defRPr/>
            </a:pPr>
            <a:r>
              <a:rPr lang="en-US" sz="1200" dirty="0"/>
              <a:t>It is for consumers who use their fitness devices.  It is a place where people go to find answer to problems they are having with their </a:t>
            </a:r>
            <a:r>
              <a:rPr lang="en-US" sz="1200" dirty="0" err="1"/>
              <a:t>fitbits</a:t>
            </a:r>
            <a:r>
              <a:rPr lang="en-US" sz="1200" dirty="0"/>
              <a:t>.</a:t>
            </a:r>
          </a:p>
          <a:p>
            <a:pPr defTabSz="924458">
              <a:buSzPct val="25000"/>
              <a:defRPr/>
            </a:pPr>
            <a:endParaRPr lang="en-US" sz="1200" dirty="0"/>
          </a:p>
          <a:p>
            <a:pPr defTabSz="924458">
              <a:buSzPct val="25000"/>
              <a:defRPr/>
            </a:pPr>
            <a:r>
              <a:rPr lang="en-US" sz="1200" dirty="0"/>
              <a:t>This is one of those broad but shallow communities. People tend to visit once, find their answer, and never return.</a:t>
            </a:r>
          </a:p>
          <a:p>
            <a:pPr defTabSz="924458">
              <a:buSzPct val="25000"/>
              <a:defRPr/>
            </a:pPr>
            <a:endParaRPr lang="en-US" sz="1200" dirty="0"/>
          </a:p>
          <a:p>
            <a:pPr defTabSz="924458">
              <a:buSzPct val="25000"/>
              <a:defRPr/>
            </a:pPr>
            <a:r>
              <a:rPr lang="en-US" sz="1200" dirty="0"/>
              <a:t>However, Fitbit has a second community that runs on our platform.  This community is for the HR professionals running corporate wellness programs based on Fitbit’s technology</a:t>
            </a:r>
          </a:p>
          <a:p>
            <a:pPr defTabSz="924458">
              <a:buSzPct val="25000"/>
              <a:defRPr/>
            </a:pPr>
            <a:endParaRPr lang="en-US" sz="1200" dirty="0"/>
          </a:p>
          <a:p>
            <a:pPr defTabSz="924458">
              <a:buSzPct val="25000"/>
              <a:defRPr/>
            </a:pPr>
            <a:r>
              <a:rPr lang="en-US" sz="1200" dirty="0"/>
              <a:t>These folks have a much greater reason to talk.  They want to improve their employees’ wellness.</a:t>
            </a:r>
          </a:p>
          <a:p>
            <a:pPr defTabSz="924458">
              <a:buSzPct val="25000"/>
              <a:defRPr/>
            </a:pPr>
            <a:endParaRPr lang="en-US" sz="1200" dirty="0"/>
          </a:p>
          <a:p>
            <a:pPr defTabSz="924458">
              <a:buSzPct val="25000"/>
              <a:defRPr/>
            </a:pPr>
            <a:r>
              <a:rPr lang="en-US" sz="1200" dirty="0"/>
              <a:t>They want to figure out how to get more people engaged in their programs.</a:t>
            </a:r>
          </a:p>
          <a:p>
            <a:pPr defTabSz="924458">
              <a:buSzPct val="25000"/>
              <a:defRPr/>
            </a:pPr>
            <a:endParaRPr lang="en-US" sz="1200" dirty="0"/>
          </a:p>
          <a:p>
            <a:pPr defTabSz="924458">
              <a:buSzPct val="25000"/>
              <a:defRPr/>
            </a:pPr>
            <a:r>
              <a:rPr lang="en-US" sz="1200" dirty="0"/>
              <a:t>They want to know about best practices. What works and what doesn't.</a:t>
            </a:r>
          </a:p>
          <a:p>
            <a:pPr defTabSz="924458">
              <a:buSzPct val="25000"/>
              <a:defRPr/>
            </a:pPr>
            <a:endParaRPr lang="en-US" sz="1200" dirty="0"/>
          </a:p>
          <a:p>
            <a:pPr defTabSz="924458">
              <a:buSzPct val="25000"/>
              <a:defRPr/>
            </a:pPr>
            <a:r>
              <a:rPr lang="en-US" sz="1200" dirty="0"/>
              <a:t>A good idea or two here is very valuable to them so a TRUE community where they can talk to their peers is a better solution.</a:t>
            </a:r>
          </a:p>
          <a:p>
            <a:pPr marL="0" marR="0" lvl="0" indent="0" algn="l" rtl="0">
              <a:spcBef>
                <a:spcPts val="0"/>
              </a:spcBef>
              <a:buClr>
                <a:schemeClr val="dk1"/>
              </a:buClr>
              <a:buSzPct val="25000"/>
              <a:buFont typeface="Calibri"/>
              <a:buNone/>
            </a:pPr>
            <a:endParaRPr sz="1200" b="0" i="0" u="none" strike="noStrike" cap="none" dirty="0">
              <a:solidFill>
                <a:srgbClr val="7F7F7F"/>
              </a:solidFill>
              <a:latin typeface="Calibri"/>
              <a:ea typeface="Calibri"/>
              <a:cs typeface="Calibri"/>
              <a:sym typeface="Calibri"/>
            </a:endParaRPr>
          </a:p>
        </p:txBody>
      </p:sp>
      <p:sp>
        <p:nvSpPr>
          <p:cNvPr id="111" name="Shape 11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416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The most successful communities </a:t>
            </a:r>
            <a:r>
              <a:rPr lang="en-US" dirty="0"/>
              <a:t>are run by community managers who are well-versed in our software and best-practices for online communities. That’s why we provide many opportunities for education, training and product support. We’re only successful, if you’re successful. And success comes with confidence. At Higher Logic, we pride ourselves on providing clients with innovative, forward-looking tools that help them engage constituents today – and tomorrow. And that vision comes from the very top of our organization. Look at our team, and you’ll see decades of experience across a variety of industries, a proven track record of success and resumes that include some of the world’s most elite companies, schools and associations. But you’ll also see vision – a constant focus on what’s next; providing thought leadership and content to the our clients and the industry at large. Put the two together, and you have a recipe for long-lasting relationships, superior service – and years of success with Higher Logic. </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48</a:t>
            </a:fld>
            <a:endParaRPr lang="en-US"/>
          </a:p>
        </p:txBody>
      </p:sp>
    </p:spTree>
    <p:extLst>
      <p:ext uri="{BB962C8B-B14F-4D97-AF65-F5344CB8AC3E}">
        <p14:creationId xmlns:p14="http://schemas.microsoft.com/office/powerpoint/2010/main" val="2444541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49</a:t>
            </a:fld>
            <a:endParaRPr lang="en-US"/>
          </a:p>
        </p:txBody>
      </p:sp>
    </p:spTree>
    <p:extLst>
      <p:ext uri="{BB962C8B-B14F-4D97-AF65-F5344CB8AC3E}">
        <p14:creationId xmlns:p14="http://schemas.microsoft.com/office/powerpoint/2010/main" val="264702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pPr/>
              <a:t>6</a:t>
            </a:fld>
            <a:endParaRPr lang="en-US"/>
          </a:p>
        </p:txBody>
      </p:sp>
    </p:spTree>
    <p:extLst>
      <p:ext uri="{BB962C8B-B14F-4D97-AF65-F5344CB8AC3E}">
        <p14:creationId xmlns:p14="http://schemas.microsoft.com/office/powerpoint/2010/main" val="147922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a:t>
            </a:r>
            <a:r>
              <a:rPr lang="en-US" baseline="0" dirty="0"/>
              <a:t> you have one, doesn’t mean people will use it.</a:t>
            </a:r>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8</a:t>
            </a:fld>
            <a:endParaRPr lang="en-US"/>
          </a:p>
        </p:txBody>
      </p:sp>
    </p:spTree>
    <p:extLst>
      <p:ext uri="{BB962C8B-B14F-4D97-AF65-F5344CB8AC3E}">
        <p14:creationId xmlns:p14="http://schemas.microsoft.com/office/powerpoint/2010/main" val="2394425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Closing the Volunteer Gap</a:t>
            </a:r>
            <a:br>
              <a:rPr lang="en-US" b="1" dirty="0"/>
            </a:br>
            <a:r>
              <a:rPr lang="en-US" b="0" dirty="0"/>
              <a:t>The right message, the right person at the right time.</a:t>
            </a:r>
          </a:p>
          <a:p>
            <a:pPr marL="171450" indent="-171450">
              <a:buFont typeface="Arial" panose="020B0604020202020204" pitchFamily="34" charset="0"/>
              <a:buChar char="•"/>
            </a:pPr>
            <a:r>
              <a:rPr lang="en-US" dirty="0"/>
              <a:t>We know there is willingness to help</a:t>
            </a:r>
          </a:p>
          <a:p>
            <a:pPr marL="171450" indent="-171450">
              <a:buFont typeface="Arial" panose="020B0604020202020204" pitchFamily="34" charset="0"/>
              <a:buChar char="•"/>
            </a:pPr>
            <a:r>
              <a:rPr lang="en-US" dirty="0"/>
              <a:t>All we have to do is ask</a:t>
            </a:r>
          </a:p>
          <a:p>
            <a:pPr marL="171450" indent="-171450">
              <a:buFont typeface="Arial" panose="020B0604020202020204" pitchFamily="34" charset="0"/>
              <a:buChar char="•"/>
            </a:pPr>
            <a:r>
              <a:rPr lang="en-US" dirty="0"/>
              <a:t>How do we get the right opportunity to the right volunteer at the right time? </a:t>
            </a:r>
          </a:p>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9</a:t>
            </a:fld>
            <a:endParaRPr lang="en-US"/>
          </a:p>
        </p:txBody>
      </p:sp>
    </p:spTree>
    <p:extLst>
      <p:ext uri="{BB962C8B-B14F-4D97-AF65-F5344CB8AC3E}">
        <p14:creationId xmlns:p14="http://schemas.microsoft.com/office/powerpoint/2010/main" val="386201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critical time for your customers. Onboarding.</a:t>
            </a:r>
            <a:r>
              <a:rPr lang="en-US" baseline="0" dirty="0"/>
              <a:t> </a:t>
            </a:r>
          </a:p>
          <a:p>
            <a:r>
              <a:rPr lang="en-US" baseline="0" dirty="0"/>
              <a:t>What should I do on day 1? Day 3? Day 6?</a:t>
            </a:r>
          </a:p>
        </p:txBody>
      </p:sp>
      <p:sp>
        <p:nvSpPr>
          <p:cNvPr id="4" name="Slide Number Placeholder 3"/>
          <p:cNvSpPr>
            <a:spLocks noGrp="1"/>
          </p:cNvSpPr>
          <p:nvPr>
            <p:ph type="sldNum" sz="quarter" idx="10"/>
          </p:nvPr>
        </p:nvSpPr>
        <p:spPr/>
        <p:txBody>
          <a:bodyPr/>
          <a:lstStyle/>
          <a:p>
            <a:fld id="{1FF79645-AE45-4298-B803-95CE1353E7FE}" type="slidenum">
              <a:rPr lang="en-US" smtClean="0"/>
              <a:t>10</a:t>
            </a:fld>
            <a:endParaRPr lang="en-US"/>
          </a:p>
        </p:txBody>
      </p:sp>
    </p:spTree>
    <p:extLst>
      <p:ext uri="{BB962C8B-B14F-4D97-AF65-F5344CB8AC3E}">
        <p14:creationId xmlns:p14="http://schemas.microsoft.com/office/powerpoint/2010/main" val="173598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12</a:t>
            </a:fld>
            <a:endParaRPr lang="en-US"/>
          </a:p>
        </p:txBody>
      </p:sp>
    </p:spTree>
    <p:extLst>
      <p:ext uri="{BB962C8B-B14F-4D97-AF65-F5344CB8AC3E}">
        <p14:creationId xmlns:p14="http://schemas.microsoft.com/office/powerpoint/2010/main" val="165692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a:t>
            </a:r>
            <a:r>
              <a:rPr lang="en-US" baseline="0" dirty="0"/>
              <a:t> on automation rules- Goal= the automation rule they used</a:t>
            </a:r>
            <a:endParaRPr lang="en-US" dirty="0"/>
          </a:p>
        </p:txBody>
      </p:sp>
      <p:sp>
        <p:nvSpPr>
          <p:cNvPr id="4" name="Slide Number Placeholder 3"/>
          <p:cNvSpPr>
            <a:spLocks noGrp="1"/>
          </p:cNvSpPr>
          <p:nvPr>
            <p:ph type="sldNum" sz="quarter" idx="10"/>
          </p:nvPr>
        </p:nvSpPr>
        <p:spPr/>
        <p:txBody>
          <a:bodyPr/>
          <a:lstStyle/>
          <a:p>
            <a:fld id="{1FF79645-AE45-4298-B803-95CE1353E7FE}" type="slidenum">
              <a:rPr lang="en-US" smtClean="0"/>
              <a:t>13</a:t>
            </a:fld>
            <a:endParaRPr lang="en-US"/>
          </a:p>
        </p:txBody>
      </p:sp>
    </p:spTree>
    <p:extLst>
      <p:ext uri="{BB962C8B-B14F-4D97-AF65-F5344CB8AC3E}">
        <p14:creationId xmlns:p14="http://schemas.microsoft.com/office/powerpoint/2010/main" val="322256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2803" y="2903816"/>
            <a:ext cx="9753600" cy="777037"/>
          </a:xfrm>
          <a:prstGeom prst="rect">
            <a:avLst/>
          </a:prstGeom>
        </p:spPr>
        <p:txBody>
          <a:bodyPr anchor="b"/>
          <a:lstStyle>
            <a:lvl1pPr algn="l">
              <a:defRPr sz="40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title</a:t>
            </a:r>
          </a:p>
        </p:txBody>
      </p:sp>
      <p:sp>
        <p:nvSpPr>
          <p:cNvPr id="3" name="Subtitle 2"/>
          <p:cNvSpPr>
            <a:spLocks noGrp="1"/>
          </p:cNvSpPr>
          <p:nvPr>
            <p:ph type="subTitle" idx="1" hasCustomPrompt="1"/>
          </p:nvPr>
        </p:nvSpPr>
        <p:spPr>
          <a:xfrm>
            <a:off x="332803" y="3843401"/>
            <a:ext cx="9753600" cy="609960"/>
          </a:xfrm>
          <a:prstGeom prst="rect">
            <a:avLst/>
          </a:prstGeom>
        </p:spPr>
        <p:txBody>
          <a:bodyPr/>
          <a:lstStyle>
            <a:lvl1pPr marL="0" indent="0" algn="l">
              <a:buNone/>
              <a:defRPr sz="2000" i="0">
                <a:solidFill>
                  <a:srgbClr val="FFFFFF"/>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248673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ALTERNATIVE">
    <p:spTree>
      <p:nvGrpSpPr>
        <p:cNvPr id="1" name=""/>
        <p:cNvGrpSpPr/>
        <p:nvPr/>
      </p:nvGrpSpPr>
      <p:grpSpPr>
        <a:xfrm>
          <a:off x="0" y="0"/>
          <a:ext cx="0" cy="0"/>
          <a:chOff x="0" y="0"/>
          <a:chExt cx="0" cy="0"/>
        </a:xfrm>
      </p:grpSpPr>
      <p:sp>
        <p:nvSpPr>
          <p:cNvPr id="4" name="Shape 47"/>
          <p:cNvSpPr/>
          <p:nvPr userDrawn="1"/>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 name="Rectangle 4"/>
          <p:cNvSpPr/>
          <p:nvPr userDrawn="1"/>
        </p:nvSpPr>
        <p:spPr>
          <a:xfrm>
            <a:off x="1295376" y="1201510"/>
            <a:ext cx="10896624"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1201510"/>
            <a:ext cx="1180159" cy="4762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2" name="Title 1"/>
          <p:cNvSpPr>
            <a:spLocks noGrp="1"/>
          </p:cNvSpPr>
          <p:nvPr>
            <p:ph type="title"/>
          </p:nvPr>
        </p:nvSpPr>
        <p:spPr>
          <a:xfrm>
            <a:off x="838200" y="395604"/>
            <a:ext cx="10515600" cy="626921"/>
          </a:xfrm>
          <a:prstGeom prst="rect">
            <a:avLst/>
          </a:prstGeom>
        </p:spPr>
        <p:txBody>
          <a:bodyPr/>
          <a:lstStyle>
            <a:lvl1pPr>
              <a:defRPr sz="3600" b="1">
                <a:solidFill>
                  <a:srgbClr val="ED742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1602615" y="1545725"/>
            <a:ext cx="10138919" cy="4073791"/>
          </a:xfrm>
          <a:prstGeom prst="rect">
            <a:avLst/>
          </a:prstGeom>
        </p:spPr>
        <p:txBody>
          <a:bodyPr anchor="ctr" anchorCtr="0"/>
          <a:lstStyle>
            <a:lvl1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1pPr>
            <a:lvl2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2pPr>
            <a:lvl3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3pPr>
            <a:lvl4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4pPr>
            <a:lvl5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8467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ONLY-ALTERNATIVE">
    <p:spTree>
      <p:nvGrpSpPr>
        <p:cNvPr id="1" name=""/>
        <p:cNvGrpSpPr/>
        <p:nvPr/>
      </p:nvGrpSpPr>
      <p:grpSpPr>
        <a:xfrm>
          <a:off x="0" y="0"/>
          <a:ext cx="0" cy="0"/>
          <a:chOff x="0" y="0"/>
          <a:chExt cx="0" cy="0"/>
        </a:xfrm>
      </p:grpSpPr>
      <p:sp>
        <p:nvSpPr>
          <p:cNvPr id="4" name="Shape 47"/>
          <p:cNvSpPr/>
          <p:nvPr userDrawn="1"/>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 name="Rectangle 4"/>
          <p:cNvSpPr/>
          <p:nvPr userDrawn="1"/>
        </p:nvSpPr>
        <p:spPr>
          <a:xfrm>
            <a:off x="1295376" y="1201510"/>
            <a:ext cx="10896624"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1201510"/>
            <a:ext cx="1180159" cy="4762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2" name="Title 1"/>
          <p:cNvSpPr>
            <a:spLocks noGrp="1"/>
          </p:cNvSpPr>
          <p:nvPr>
            <p:ph type="title"/>
          </p:nvPr>
        </p:nvSpPr>
        <p:spPr>
          <a:xfrm>
            <a:off x="838200" y="395604"/>
            <a:ext cx="10515600" cy="626921"/>
          </a:xfrm>
          <a:prstGeom prst="rect">
            <a:avLst/>
          </a:prstGeom>
        </p:spPr>
        <p:txBody>
          <a:bodyPr/>
          <a:lstStyle>
            <a:lvl1pPr>
              <a:defRPr sz="3600" b="1">
                <a:solidFill>
                  <a:srgbClr val="ED742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9868467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ONLY-ALTERNATIVE">
    <p:spTree>
      <p:nvGrpSpPr>
        <p:cNvPr id="1" name=""/>
        <p:cNvGrpSpPr/>
        <p:nvPr/>
      </p:nvGrpSpPr>
      <p:grpSpPr>
        <a:xfrm>
          <a:off x="0" y="0"/>
          <a:ext cx="0" cy="0"/>
          <a:chOff x="0" y="0"/>
          <a:chExt cx="0" cy="0"/>
        </a:xfrm>
      </p:grpSpPr>
      <p:sp>
        <p:nvSpPr>
          <p:cNvPr id="4" name="Shape 47"/>
          <p:cNvSpPr/>
          <p:nvPr userDrawn="1"/>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 name="Rectangle 4"/>
          <p:cNvSpPr/>
          <p:nvPr userDrawn="1"/>
        </p:nvSpPr>
        <p:spPr>
          <a:xfrm>
            <a:off x="1295376" y="1201510"/>
            <a:ext cx="10896624"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1201510"/>
            <a:ext cx="1180159" cy="4762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Tree>
    <p:extLst>
      <p:ext uri="{BB962C8B-B14F-4D97-AF65-F5344CB8AC3E}">
        <p14:creationId xmlns:p14="http://schemas.microsoft.com/office/powerpoint/2010/main" val="9868467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91108"/>
            <a:ext cx="10515600" cy="636998"/>
          </a:xfrm>
          <a:prstGeom prst="rect">
            <a:avLst/>
          </a:prstGeom>
        </p:spPr>
        <p:txBody>
          <a:bodyPr/>
          <a:lstStyle>
            <a:lvl1pPr>
              <a:defRPr sz="3600" b="1">
                <a:solidFill>
                  <a:srgbClr val="ED742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161671"/>
            <a:ext cx="5156200" cy="4675793"/>
          </a:xfrm>
          <a:prstGeom prst="rect">
            <a:avLst/>
          </a:prstGeom>
        </p:spPr>
        <p:txBody>
          <a:bodyPr/>
          <a:lstStyle>
            <a:lvl1pPr>
              <a:buClr>
                <a:srgbClr val="ED7421"/>
              </a:buClr>
              <a:defRPr sz="24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rgbClr val="ED7421"/>
              </a:buClr>
              <a:defRPr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rgbClr val="ED7421"/>
              </a:buClr>
              <a:defRPr sz="18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rgbClr val="ED7421"/>
              </a:buClr>
              <a:defRPr sz="16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rgbClr val="ED7421"/>
              </a:buClr>
              <a:defRPr sz="16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61671"/>
            <a:ext cx="5156200" cy="4675793"/>
          </a:xfrm>
          <a:prstGeom prst="rect">
            <a:avLst/>
          </a:prstGeom>
        </p:spPr>
        <p:txBody>
          <a:bodyPr/>
          <a:lstStyle>
            <a:lvl1pPr>
              <a:buClr>
                <a:srgbClr val="ED7421"/>
              </a:buClr>
              <a:defRPr lang="en-US" sz="24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rgbClr val="ED7421"/>
              </a:buClr>
              <a:defRPr lang="en-US" sz="20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rgbClr val="ED7421"/>
              </a:buClr>
              <a:defRPr lang="en-US" sz="18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rgbClr val="ED7421"/>
              </a:buClr>
              <a:defRPr lang="en-US" sz="16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rgbClr val="ED7421"/>
              </a:buClr>
              <a:defRPr lang="en-US" sz="1600" baseline="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buClr>
                <a:srgbClr val="9A9B9C"/>
              </a:buClr>
            </a:pPr>
            <a:endParaRPr lang="en-US" dirty="0"/>
          </a:p>
        </p:txBody>
      </p:sp>
    </p:spTree>
    <p:extLst>
      <p:ext uri="{BB962C8B-B14F-4D97-AF65-F5344CB8AC3E}">
        <p14:creationId xmlns:p14="http://schemas.microsoft.com/office/powerpoint/2010/main" val="3625671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38200" y="395599"/>
            <a:ext cx="10515600" cy="626921"/>
          </a:xfrm>
          <a:prstGeom prst="rect">
            <a:avLst/>
          </a:prstGeom>
        </p:spPr>
        <p:txBody>
          <a:bodyPr/>
          <a:lstStyle>
            <a:lvl1pPr>
              <a:defRPr sz="3600" b="1">
                <a:solidFill>
                  <a:srgbClr val="ED742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75552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059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act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31634" y="1122363"/>
            <a:ext cx="9636369" cy="2060452"/>
          </a:xfrm>
          <a:prstGeom prst="rect">
            <a:avLst/>
          </a:prstGeom>
        </p:spPr>
        <p:txBody>
          <a:bodyPr anchor="b"/>
          <a:lstStyle>
            <a:lvl1pPr algn="l">
              <a:defRPr sz="6000" b="1" baseline="0">
                <a:solidFill>
                  <a:srgbClr val="F5802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your first &amp; last name</a:t>
            </a:r>
          </a:p>
        </p:txBody>
      </p:sp>
      <p:sp>
        <p:nvSpPr>
          <p:cNvPr id="5" name="Subtitle 2"/>
          <p:cNvSpPr>
            <a:spLocks noGrp="1"/>
          </p:cNvSpPr>
          <p:nvPr>
            <p:ph type="subTitle" idx="1" hasCustomPrompt="1"/>
          </p:nvPr>
        </p:nvSpPr>
        <p:spPr>
          <a:xfrm>
            <a:off x="1031634" y="3303099"/>
            <a:ext cx="9636369" cy="811700"/>
          </a:xfrm>
          <a:prstGeom prst="rect">
            <a:avLst/>
          </a:prstGeom>
        </p:spPr>
        <p:txBody>
          <a:bodyPr/>
          <a:lstStyle>
            <a:lvl1pPr marL="0" indent="0" algn="l">
              <a:buNone/>
              <a:defRPr sz="2400" b="0">
                <a:solidFill>
                  <a:srgbClr val="75797D"/>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contact information </a:t>
            </a:r>
          </a:p>
        </p:txBody>
      </p:sp>
    </p:spTree>
    <p:extLst>
      <p:ext uri="{BB962C8B-B14F-4D97-AF65-F5344CB8AC3E}">
        <p14:creationId xmlns:p14="http://schemas.microsoft.com/office/powerpoint/2010/main" val="88208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606504" y="2715703"/>
            <a:ext cx="9144000" cy="807860"/>
          </a:xfrm>
          <a:prstGeom prst="rect">
            <a:avLst/>
          </a:prstGeom>
        </p:spPr>
        <p:txBody>
          <a:bodyPr anchor="b"/>
          <a:lstStyle>
            <a:lvl1pPr algn="l">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first/last name</a:t>
            </a:r>
          </a:p>
        </p:txBody>
      </p:sp>
      <p:sp>
        <p:nvSpPr>
          <p:cNvPr id="12" name="Subtitle 2"/>
          <p:cNvSpPr>
            <a:spLocks noGrp="1"/>
          </p:cNvSpPr>
          <p:nvPr>
            <p:ph type="subTitle" idx="1" hasCustomPrompt="1"/>
          </p:nvPr>
        </p:nvSpPr>
        <p:spPr>
          <a:xfrm>
            <a:off x="606504" y="3642653"/>
            <a:ext cx="9144000" cy="1182440"/>
          </a:xfrm>
          <a:prstGeom prst="rect">
            <a:avLst/>
          </a:prstGeom>
        </p:spPr>
        <p:txBody>
          <a:bodyPr/>
          <a:lstStyle>
            <a:lvl1pPr marL="0" indent="0" algn="l">
              <a:buNone/>
              <a:defRPr sz="20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title</a:t>
            </a:r>
          </a:p>
          <a:p>
            <a:r>
              <a:rPr lang="en-US" dirty="0"/>
              <a:t>Click to add phone number</a:t>
            </a:r>
          </a:p>
          <a:p>
            <a:r>
              <a:rPr lang="en-US" dirty="0"/>
              <a:t>Click to add email address</a:t>
            </a:r>
          </a:p>
        </p:txBody>
      </p:sp>
    </p:spTree>
    <p:extLst>
      <p:ext uri="{BB962C8B-B14F-4D97-AF65-F5344CB8AC3E}">
        <p14:creationId xmlns:p14="http://schemas.microsoft.com/office/powerpoint/2010/main" val="91363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95608"/>
            <a:ext cx="10515600" cy="626921"/>
          </a:xfrm>
          <a:prstGeom prst="rect">
            <a:avLst/>
          </a:prstGeom>
        </p:spPr>
        <p:txBody>
          <a:bodyPr/>
          <a:lstStyle>
            <a:lvl1pPr>
              <a:defRPr sz="36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838200" y="1160771"/>
            <a:ext cx="10515600" cy="4652200"/>
          </a:xfrm>
          <a:prstGeom prst="rect">
            <a:avLst/>
          </a:prstGeom>
        </p:spPr>
        <p:txBody>
          <a:bodyPr/>
          <a:lstStyle>
            <a:lvl1pPr>
              <a:buClr>
                <a:srgbClr val="ED7421"/>
              </a:buClr>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Clr>
                <a:srgbClr val="ED7421"/>
              </a:buClr>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Clr>
                <a:srgbClr val="ED7421"/>
              </a:buClr>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Clr>
                <a:srgbClr val="ED7421"/>
              </a:buClr>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Clr>
                <a:srgbClr val="ED7421"/>
              </a:buClr>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3357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91108"/>
            <a:ext cx="10515600" cy="636998"/>
          </a:xfrm>
          <a:prstGeom prst="rect">
            <a:avLst/>
          </a:prstGeom>
        </p:spPr>
        <p:txBody>
          <a:bodyPr/>
          <a:lstStyle>
            <a:lvl1pPr>
              <a:defRPr sz="3600" b="1">
                <a:solidFill>
                  <a:srgbClr val="ED742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161674"/>
            <a:ext cx="5156200" cy="4675793"/>
          </a:xfrm>
          <a:prstGeom prst="rect">
            <a:avLst/>
          </a:prstGeom>
        </p:spPr>
        <p:txBody>
          <a:bodyPr/>
          <a:lstStyle>
            <a:lvl1pPr>
              <a:buClr>
                <a:srgbClr val="ED7421"/>
              </a:buClr>
              <a:defRPr sz="2400">
                <a:solidFill>
                  <a:srgbClr val="75797D"/>
                </a:solidFill>
                <a:latin typeface="Open Sans" panose="020B0606030504020204" pitchFamily="34" charset="0"/>
                <a:ea typeface="Open Sans" panose="020B0606030504020204" pitchFamily="34" charset="0"/>
                <a:cs typeface="Open Sans" panose="020B0606030504020204" pitchFamily="34" charset="0"/>
              </a:defRPr>
            </a:lvl1pPr>
            <a:lvl2pPr>
              <a:buClr>
                <a:srgbClr val="ED7421"/>
              </a:buClr>
              <a:defRPr sz="2000">
                <a:solidFill>
                  <a:srgbClr val="75797D"/>
                </a:solidFill>
                <a:latin typeface="Open Sans" panose="020B0606030504020204" pitchFamily="34" charset="0"/>
                <a:ea typeface="Open Sans" panose="020B0606030504020204" pitchFamily="34" charset="0"/>
                <a:cs typeface="Open Sans" panose="020B0606030504020204" pitchFamily="34" charset="0"/>
              </a:defRPr>
            </a:lvl2pPr>
            <a:lvl3pPr>
              <a:buClr>
                <a:srgbClr val="ED7421"/>
              </a:buClr>
              <a:defRPr sz="1800">
                <a:solidFill>
                  <a:srgbClr val="75797D"/>
                </a:solidFill>
                <a:latin typeface="Open Sans" panose="020B0606030504020204" pitchFamily="34" charset="0"/>
                <a:ea typeface="Open Sans" panose="020B0606030504020204" pitchFamily="34" charset="0"/>
                <a:cs typeface="Open Sans" panose="020B0606030504020204" pitchFamily="34" charset="0"/>
              </a:defRPr>
            </a:lvl3pPr>
            <a:lvl4pPr>
              <a:buClr>
                <a:srgbClr val="ED7421"/>
              </a:buClr>
              <a:defRPr sz="1600">
                <a:solidFill>
                  <a:srgbClr val="75797D"/>
                </a:solidFill>
                <a:latin typeface="Open Sans" panose="020B0606030504020204" pitchFamily="34" charset="0"/>
                <a:ea typeface="Open Sans" panose="020B0606030504020204" pitchFamily="34" charset="0"/>
                <a:cs typeface="Open Sans" panose="020B0606030504020204" pitchFamily="34" charset="0"/>
              </a:defRPr>
            </a:lvl4pPr>
            <a:lvl5pPr>
              <a:buClr>
                <a:srgbClr val="ED7421"/>
              </a:buClr>
              <a:defRPr sz="1600" baseline="0">
                <a:solidFill>
                  <a:srgbClr val="75797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61674"/>
            <a:ext cx="5156200" cy="4675793"/>
          </a:xfrm>
          <a:prstGeom prst="rect">
            <a:avLst/>
          </a:prstGeom>
        </p:spPr>
        <p:txBody>
          <a:bodyPr/>
          <a:lstStyle>
            <a:lvl1pPr>
              <a:buClr>
                <a:srgbClr val="ED7421"/>
              </a:buClr>
              <a:defRPr lang="en-US" sz="2400" dirty="0" smtClean="0">
                <a:solidFill>
                  <a:srgbClr val="75797D"/>
                </a:solidFill>
                <a:latin typeface="Open Sans" panose="020B0606030504020204" pitchFamily="34" charset="0"/>
                <a:ea typeface="Open Sans" panose="020B0606030504020204" pitchFamily="34" charset="0"/>
                <a:cs typeface="Open Sans" panose="020B0606030504020204" pitchFamily="34" charset="0"/>
              </a:defRPr>
            </a:lvl1pPr>
            <a:lvl2pPr>
              <a:buClr>
                <a:srgbClr val="ED7421"/>
              </a:buClr>
              <a:defRPr lang="en-US" sz="2000" dirty="0" smtClean="0">
                <a:solidFill>
                  <a:srgbClr val="75797D"/>
                </a:solidFill>
                <a:latin typeface="Open Sans" panose="020B0606030504020204" pitchFamily="34" charset="0"/>
                <a:ea typeface="Open Sans" panose="020B0606030504020204" pitchFamily="34" charset="0"/>
                <a:cs typeface="Open Sans" panose="020B0606030504020204" pitchFamily="34" charset="0"/>
              </a:defRPr>
            </a:lvl2pPr>
            <a:lvl3pPr>
              <a:buClr>
                <a:srgbClr val="ED7421"/>
              </a:buClr>
              <a:defRPr lang="en-US" sz="1800" dirty="0" smtClean="0">
                <a:solidFill>
                  <a:srgbClr val="75797D"/>
                </a:solidFill>
                <a:latin typeface="Open Sans" panose="020B0606030504020204" pitchFamily="34" charset="0"/>
                <a:ea typeface="Open Sans" panose="020B0606030504020204" pitchFamily="34" charset="0"/>
                <a:cs typeface="Open Sans" panose="020B0606030504020204" pitchFamily="34" charset="0"/>
              </a:defRPr>
            </a:lvl3pPr>
            <a:lvl4pPr>
              <a:buClr>
                <a:srgbClr val="ED7421"/>
              </a:buClr>
              <a:defRPr lang="en-US" sz="1600" dirty="0" smtClean="0">
                <a:solidFill>
                  <a:srgbClr val="75797D"/>
                </a:solidFill>
                <a:latin typeface="Open Sans" panose="020B0606030504020204" pitchFamily="34" charset="0"/>
                <a:ea typeface="Open Sans" panose="020B0606030504020204" pitchFamily="34" charset="0"/>
                <a:cs typeface="Open Sans" panose="020B0606030504020204" pitchFamily="34" charset="0"/>
              </a:defRPr>
            </a:lvl4pPr>
            <a:lvl5pPr>
              <a:buClr>
                <a:srgbClr val="ED7421"/>
              </a:buClr>
              <a:defRPr lang="en-US" sz="1600" baseline="0" dirty="0">
                <a:solidFill>
                  <a:srgbClr val="75797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58630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ORANGE">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6" name="Rectangle 5"/>
          <p:cNvSpPr/>
          <p:nvPr userDrawn="1"/>
        </p:nvSpPr>
        <p:spPr>
          <a:xfrm>
            <a:off x="-1" y="0"/>
            <a:ext cx="2178691" cy="5464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cxnSp>
        <p:nvCxnSpPr>
          <p:cNvPr id="23" name="Straight Connector 22"/>
          <p:cNvCxnSpPr/>
          <p:nvPr/>
        </p:nvCxnSpPr>
        <p:spPr>
          <a:xfrm flipV="1">
            <a:off x="189325" y="4182085"/>
            <a:ext cx="1072265" cy="1072264"/>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25" name="Group 76"/>
          <p:cNvGrpSpPr/>
          <p:nvPr/>
        </p:nvGrpSpPr>
        <p:grpSpPr>
          <a:xfrm>
            <a:off x="143225" y="4811580"/>
            <a:ext cx="499265" cy="499265"/>
            <a:chOff x="296845" y="3275380"/>
            <a:chExt cx="499265" cy="499265"/>
          </a:xfrm>
          <a:solidFill>
            <a:schemeClr val="tx1">
              <a:lumMod val="60000"/>
              <a:lumOff val="40000"/>
            </a:schemeClr>
          </a:solidFill>
        </p:grpSpPr>
        <p:grpSp>
          <p:nvGrpSpPr>
            <p:cNvPr id="76"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77"/>
          <p:cNvGrpSpPr/>
          <p:nvPr/>
        </p:nvGrpSpPr>
        <p:grpSpPr>
          <a:xfrm>
            <a:off x="488870" y="4120290"/>
            <a:ext cx="153620" cy="499265"/>
            <a:chOff x="642490" y="3275380"/>
            <a:chExt cx="153620" cy="499265"/>
          </a:xfrm>
          <a:solidFill>
            <a:schemeClr val="tx1">
              <a:lumMod val="60000"/>
              <a:lumOff val="40000"/>
            </a:schemeClr>
          </a:solid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84"/>
          <p:cNvGrpSpPr/>
          <p:nvPr/>
        </p:nvGrpSpPr>
        <p:grpSpPr>
          <a:xfrm>
            <a:off x="834515" y="4811580"/>
            <a:ext cx="499265" cy="499265"/>
            <a:chOff x="296845" y="3275380"/>
            <a:chExt cx="499265" cy="499265"/>
          </a:xfrm>
          <a:solidFill>
            <a:schemeClr val="tx1">
              <a:lumMod val="60000"/>
              <a:lumOff val="40000"/>
            </a:schemeClr>
          </a:solidFill>
        </p:grpSpPr>
        <p:grpSp>
          <p:nvGrpSpPr>
            <p:cNvPr id="64"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91"/>
          <p:cNvGrpSpPr/>
          <p:nvPr/>
        </p:nvGrpSpPr>
        <p:grpSpPr>
          <a:xfrm>
            <a:off x="834515" y="4120290"/>
            <a:ext cx="499265" cy="499265"/>
            <a:chOff x="296845" y="3275380"/>
            <a:chExt cx="499265" cy="499265"/>
          </a:xfrm>
          <a:solidFill>
            <a:schemeClr val="tx1">
              <a:lumMod val="60000"/>
              <a:lumOff val="40000"/>
            </a:schemeClr>
          </a:solidFill>
        </p:grpSpPr>
        <p:grpSp>
          <p:nvGrpSpPr>
            <p:cNvPr id="58"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98"/>
          <p:cNvGrpSpPr/>
          <p:nvPr/>
        </p:nvGrpSpPr>
        <p:grpSpPr>
          <a:xfrm>
            <a:off x="1525805" y="4811580"/>
            <a:ext cx="499265" cy="499265"/>
            <a:chOff x="296845" y="3275380"/>
            <a:chExt cx="499265" cy="499265"/>
          </a:xfrm>
          <a:solidFill>
            <a:schemeClr val="tx1">
              <a:lumMod val="60000"/>
              <a:lumOff val="40000"/>
            </a:schemeClr>
          </a:solidFill>
        </p:grpSpPr>
        <p:grpSp>
          <p:nvGrpSpPr>
            <p:cNvPr id="52"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105"/>
          <p:cNvGrpSpPr/>
          <p:nvPr/>
        </p:nvGrpSpPr>
        <p:grpSpPr>
          <a:xfrm>
            <a:off x="1525805" y="4120290"/>
            <a:ext cx="499265" cy="499265"/>
            <a:chOff x="296845" y="3275380"/>
            <a:chExt cx="499265" cy="499265"/>
          </a:xfrm>
          <a:solidFill>
            <a:schemeClr val="tx1">
              <a:lumMod val="60000"/>
              <a:lumOff val="40000"/>
            </a:schemeClr>
          </a:solid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1" name="Straight Connector 30"/>
          <p:cNvCxnSpPr/>
          <p:nvPr/>
        </p:nvCxnSpPr>
        <p:spPr>
          <a:xfrm flipH="1" flipV="1">
            <a:off x="236221" y="3873940"/>
            <a:ext cx="345638" cy="345635"/>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flipH="1">
            <a:off x="143225" y="377464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80160" y="377464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flipV="1">
            <a:off x="1256970" y="3851455"/>
            <a:ext cx="343230" cy="343230"/>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flipH="1">
            <a:off x="143225" y="446593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p:nvPr userDrawn="1"/>
        </p:nvCxnSpPr>
        <p:spPr>
          <a:xfrm flipV="1">
            <a:off x="220035" y="4235505"/>
            <a:ext cx="290775" cy="290774"/>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flipH="1">
            <a:off x="488870" y="377464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834515" y="4120290"/>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98"/>
          <p:cNvGrpSpPr/>
          <p:nvPr userDrawn="1"/>
        </p:nvGrpSpPr>
        <p:grpSpPr>
          <a:xfrm>
            <a:off x="143225" y="3083355"/>
            <a:ext cx="499265" cy="499265"/>
            <a:chOff x="296845" y="3275380"/>
            <a:chExt cx="499265" cy="499265"/>
          </a:xfrm>
          <a:solidFill>
            <a:schemeClr val="tx1">
              <a:lumMod val="60000"/>
              <a:lumOff val="40000"/>
            </a:schemeClr>
          </a:solid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6" name="Straight Connector 115"/>
          <p:cNvCxnSpPr/>
          <p:nvPr userDrawn="1"/>
        </p:nvCxnSpPr>
        <p:spPr>
          <a:xfrm flipH="1" flipV="1">
            <a:off x="236221" y="3160165"/>
            <a:ext cx="345638" cy="345635"/>
          </a:xfrm>
          <a:prstGeom prst="line">
            <a:avLst/>
          </a:prstGeom>
          <a:ln w="25400"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flipH="1">
            <a:off x="834515" y="3429000"/>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98"/>
          <p:cNvGrpSpPr/>
          <p:nvPr userDrawn="1"/>
        </p:nvGrpSpPr>
        <p:grpSpPr>
          <a:xfrm>
            <a:off x="488870" y="2737710"/>
            <a:ext cx="499265" cy="499265"/>
            <a:chOff x="296845" y="3275380"/>
            <a:chExt cx="499265" cy="499265"/>
          </a:xfrm>
          <a:solidFill>
            <a:schemeClr val="tx1">
              <a:lumMod val="60000"/>
              <a:lumOff val="40000"/>
            </a:schemeClr>
          </a:solidFill>
        </p:grpSpPr>
        <p:grpSp>
          <p:nvGrpSpPr>
            <p:cNvPr id="126"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98"/>
          <p:cNvGrpSpPr/>
          <p:nvPr userDrawn="1"/>
        </p:nvGrpSpPr>
        <p:grpSpPr>
          <a:xfrm>
            <a:off x="143225" y="2392065"/>
            <a:ext cx="153620" cy="499265"/>
            <a:chOff x="296845" y="3275380"/>
            <a:chExt cx="153620" cy="499265"/>
          </a:xfrm>
          <a:solidFill>
            <a:schemeClr val="tx1">
              <a:lumMod val="60000"/>
              <a:lumOff val="40000"/>
            </a:schemeClr>
          </a:solid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Rectangle 123"/>
          <p:cNvSpPr/>
          <p:nvPr userDrawn="1"/>
        </p:nvSpPr>
        <p:spPr>
          <a:xfrm>
            <a:off x="0" y="0"/>
            <a:ext cx="2178691" cy="5464465"/>
          </a:xfrm>
          <a:prstGeom prst="rect">
            <a:avLst/>
          </a:prstGeom>
          <a:gradFill flip="none" rotWithShape="1">
            <a:gsLst>
              <a:gs pos="50000">
                <a:schemeClr val="tx1"/>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Rectangle 69"/>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Oval 72"/>
          <p:cNvSpPr/>
          <p:nvPr/>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828875" y="2354407"/>
            <a:ext cx="787400" cy="755650"/>
          </a:xfrm>
          <a:prstGeom prst="rect">
            <a:avLst/>
          </a:prstGeom>
        </p:spPr>
      </p:pic>
    </p:spTree>
    <p:extLst>
      <p:ext uri="{BB962C8B-B14F-4D97-AF65-F5344CB8AC3E}">
        <p14:creationId xmlns:p14="http://schemas.microsoft.com/office/powerpoint/2010/main" val="2486738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38200" y="395603"/>
            <a:ext cx="10515600" cy="626921"/>
          </a:xfrm>
          <a:prstGeom prst="rect">
            <a:avLst/>
          </a:prstGeom>
        </p:spPr>
        <p:txBody>
          <a:bodyPr/>
          <a:lstStyle>
            <a:lvl1pPr>
              <a:defRPr sz="3600" b="1">
                <a:solidFill>
                  <a:srgbClr val="ED742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41679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Sc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41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TEAL">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bg1"/>
              </a:solidFill>
              <a:latin typeface="+mn-lt"/>
              <a:ea typeface="+mn-ea"/>
              <a:cs typeface="+mn-cs"/>
            </a:endParaRPr>
          </a:p>
        </p:txBody>
      </p:sp>
      <p:sp>
        <p:nvSpPr>
          <p:cNvPr id="6" name="Rectangle 5"/>
          <p:cNvSpPr/>
          <p:nvPr userDrawn="1"/>
        </p:nvSpPr>
        <p:spPr>
          <a:xfrm>
            <a:off x="-1" y="0"/>
            <a:ext cx="2178691" cy="5464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Group 69"/>
          <p:cNvGrpSpPr/>
          <p:nvPr userDrawn="1"/>
        </p:nvGrpSpPr>
        <p:grpSpPr>
          <a:xfrm>
            <a:off x="189325" y="3160165"/>
            <a:ext cx="1791625" cy="2106559"/>
            <a:chOff x="189325" y="3160165"/>
            <a:chExt cx="1791625" cy="2106559"/>
          </a:xfrm>
        </p:grpSpPr>
        <p:cxnSp>
          <p:nvCxnSpPr>
            <p:cNvPr id="23" name="Straight Connector 22"/>
            <p:cNvCxnSpPr/>
            <p:nvPr/>
          </p:nvCxnSpPr>
          <p:spPr>
            <a:xfrm flipV="1">
              <a:off x="189325" y="4182085"/>
              <a:ext cx="1072265" cy="1072264"/>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6221" y="3873940"/>
              <a:ext cx="345638" cy="345635"/>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256970" y="3851455"/>
              <a:ext cx="343230" cy="343230"/>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220035" y="4235505"/>
              <a:ext cx="290775" cy="290774"/>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H="1" flipV="1">
              <a:off x="236221" y="3160165"/>
              <a:ext cx="345638" cy="345635"/>
            </a:xfrm>
            <a:prstGeom prst="line">
              <a:avLst/>
            </a:prstGeom>
            <a:ln w="25400" cap="rnd">
              <a:solidFill>
                <a:schemeClr val="accent3">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5" name="Group 70"/>
          <p:cNvGrpSpPr/>
          <p:nvPr userDrawn="1"/>
        </p:nvGrpSpPr>
        <p:grpSpPr>
          <a:xfrm>
            <a:off x="143225" y="2392065"/>
            <a:ext cx="1881845" cy="2918780"/>
            <a:chOff x="143225" y="2392065"/>
            <a:chExt cx="1881845" cy="2918780"/>
          </a:xfrm>
          <a:solidFill>
            <a:schemeClr val="accent3">
              <a:lumMod val="60000"/>
              <a:lumOff val="40000"/>
            </a:schemeClr>
          </a:solidFill>
        </p:grpSpPr>
        <p:grpSp>
          <p:nvGrpSpPr>
            <p:cNvPr id="7" name="Group 76"/>
            <p:cNvGrpSpPr/>
            <p:nvPr/>
          </p:nvGrpSpPr>
          <p:grpSpPr>
            <a:xfrm>
              <a:off x="143225" y="4811580"/>
              <a:ext cx="499265" cy="499265"/>
              <a:chOff x="296845" y="3275380"/>
              <a:chExt cx="499265" cy="499265"/>
            </a:xfrm>
            <a:grpFill/>
          </p:grpSpPr>
          <p:grpSp>
            <p:nvGrpSpPr>
              <p:cNvPr id="8"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7"/>
            <p:cNvGrpSpPr/>
            <p:nvPr/>
          </p:nvGrpSpPr>
          <p:grpSpPr>
            <a:xfrm>
              <a:off x="488870" y="4120290"/>
              <a:ext cx="153620" cy="499265"/>
              <a:chOff x="642490" y="3275380"/>
              <a:chExt cx="153620" cy="499265"/>
            </a:xfrm>
            <a:grp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4"/>
            <p:cNvGrpSpPr/>
            <p:nvPr/>
          </p:nvGrpSpPr>
          <p:grpSpPr>
            <a:xfrm>
              <a:off x="834515" y="4811580"/>
              <a:ext cx="499265" cy="499265"/>
              <a:chOff x="296845" y="3275380"/>
              <a:chExt cx="499265" cy="499265"/>
            </a:xfrm>
            <a:grpFill/>
          </p:grpSpPr>
          <p:grpSp>
            <p:nvGrpSpPr>
              <p:cNvPr id="11"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91"/>
            <p:cNvGrpSpPr/>
            <p:nvPr/>
          </p:nvGrpSpPr>
          <p:grpSpPr>
            <a:xfrm>
              <a:off x="834515" y="4120290"/>
              <a:ext cx="499265" cy="499265"/>
              <a:chOff x="296845" y="3275380"/>
              <a:chExt cx="499265" cy="499265"/>
            </a:xfrm>
            <a:grpFill/>
          </p:grpSpPr>
          <p:grpSp>
            <p:nvGrpSpPr>
              <p:cNvPr id="15"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8"/>
            <p:cNvGrpSpPr/>
            <p:nvPr/>
          </p:nvGrpSpPr>
          <p:grpSpPr>
            <a:xfrm>
              <a:off x="1525805" y="4811580"/>
              <a:ext cx="499265" cy="499265"/>
              <a:chOff x="296845" y="3275380"/>
              <a:chExt cx="499265" cy="499265"/>
            </a:xfrm>
            <a:grpFill/>
          </p:grpSpPr>
          <p:grpSp>
            <p:nvGrpSpPr>
              <p:cNvPr id="18"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05"/>
            <p:cNvGrpSpPr/>
            <p:nvPr/>
          </p:nvGrpSpPr>
          <p:grpSpPr>
            <a:xfrm>
              <a:off x="1525805" y="4120290"/>
              <a:ext cx="499265" cy="499265"/>
              <a:chOff x="296845" y="3275380"/>
              <a:chExt cx="499265" cy="499265"/>
            </a:xfrm>
            <a:grp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143225" y="44659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flipH="1">
              <a:off x="48887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834515" y="412029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8"/>
            <p:cNvGrpSpPr/>
            <p:nvPr userDrawn="1"/>
          </p:nvGrpSpPr>
          <p:grpSpPr>
            <a:xfrm>
              <a:off x="143225" y="3083355"/>
              <a:ext cx="499265" cy="499265"/>
              <a:chOff x="296845" y="3275380"/>
              <a:chExt cx="499265" cy="499265"/>
            </a:xfrm>
            <a:grp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p:cNvSpPr/>
            <p:nvPr/>
          </p:nvSpPr>
          <p:spPr>
            <a:xfrm flipH="1">
              <a:off x="834515" y="342900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98"/>
            <p:cNvGrpSpPr/>
            <p:nvPr userDrawn="1"/>
          </p:nvGrpSpPr>
          <p:grpSpPr>
            <a:xfrm>
              <a:off x="488870" y="2737710"/>
              <a:ext cx="499265" cy="499265"/>
              <a:chOff x="296845" y="3275380"/>
              <a:chExt cx="499265" cy="499265"/>
            </a:xfrm>
            <a:grpFill/>
          </p:grpSpPr>
          <p:grpSp>
            <p:nvGrpSpPr>
              <p:cNvPr id="26"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98"/>
            <p:cNvGrpSpPr/>
            <p:nvPr userDrawn="1"/>
          </p:nvGrpSpPr>
          <p:grpSpPr>
            <a:xfrm>
              <a:off x="143225" y="2392065"/>
              <a:ext cx="153620" cy="499265"/>
              <a:chOff x="296845" y="3275380"/>
              <a:chExt cx="153620" cy="499265"/>
            </a:xfrm>
            <a:grp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Rectangle 123"/>
          <p:cNvSpPr/>
          <p:nvPr userDrawn="1"/>
        </p:nvSpPr>
        <p:spPr>
          <a:xfrm>
            <a:off x="0" y="0"/>
            <a:ext cx="2178691" cy="5464465"/>
          </a:xfrm>
          <a:prstGeom prst="rect">
            <a:avLst/>
          </a:prstGeom>
          <a:gradFill flip="none" rotWithShape="1">
            <a:gsLst>
              <a:gs pos="50000">
                <a:schemeClr val="accent3"/>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Rectangle 70"/>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Oval 72"/>
          <p:cNvSpPr/>
          <p:nvPr userDrawn="1"/>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spTree>
    <p:extLst>
      <p:ext uri="{BB962C8B-B14F-4D97-AF65-F5344CB8AC3E}">
        <p14:creationId xmlns:p14="http://schemas.microsoft.com/office/powerpoint/2010/main" val="248673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PURPLE">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0"/>
            <a:ext cx="2178691" cy="54644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0" name="Group 69"/>
          <p:cNvGrpSpPr/>
          <p:nvPr userDrawn="1"/>
        </p:nvGrpSpPr>
        <p:grpSpPr>
          <a:xfrm>
            <a:off x="189325" y="3160165"/>
            <a:ext cx="1791625" cy="2106559"/>
            <a:chOff x="189325" y="3160165"/>
            <a:chExt cx="1791625" cy="2106559"/>
          </a:xfrm>
        </p:grpSpPr>
        <p:cxnSp>
          <p:nvCxnSpPr>
            <p:cNvPr id="23" name="Straight Connector 22"/>
            <p:cNvCxnSpPr/>
            <p:nvPr/>
          </p:nvCxnSpPr>
          <p:spPr>
            <a:xfrm flipV="1">
              <a:off x="189325" y="4182085"/>
              <a:ext cx="1072265" cy="1072264"/>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6221" y="3873940"/>
              <a:ext cx="345638" cy="345635"/>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256970" y="3851455"/>
              <a:ext cx="343230" cy="343230"/>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220035" y="4235505"/>
              <a:ext cx="290775" cy="290774"/>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H="1" flipV="1">
              <a:off x="236221" y="3160165"/>
              <a:ext cx="345638" cy="345635"/>
            </a:xfrm>
            <a:prstGeom prst="line">
              <a:avLst/>
            </a:prstGeom>
            <a:ln w="25400" cap="rnd">
              <a:solidFill>
                <a:schemeClr val="accent6">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userDrawn="1"/>
        </p:nvGrpSpPr>
        <p:grpSpPr>
          <a:xfrm>
            <a:off x="143225" y="2392065"/>
            <a:ext cx="1881845" cy="2918780"/>
            <a:chOff x="143225" y="2392065"/>
            <a:chExt cx="1881845" cy="2918780"/>
          </a:xfrm>
          <a:solidFill>
            <a:schemeClr val="accent6">
              <a:lumMod val="60000"/>
              <a:lumOff val="40000"/>
            </a:schemeClr>
          </a:solidFill>
        </p:grpSpPr>
        <p:grpSp>
          <p:nvGrpSpPr>
            <p:cNvPr id="3" name="Group 76"/>
            <p:cNvGrpSpPr/>
            <p:nvPr/>
          </p:nvGrpSpPr>
          <p:grpSpPr>
            <a:xfrm>
              <a:off x="143225" y="4811580"/>
              <a:ext cx="499265" cy="499265"/>
              <a:chOff x="296845" y="3275380"/>
              <a:chExt cx="499265" cy="499265"/>
            </a:xfrm>
            <a:grpFill/>
          </p:grpSpPr>
          <p:grpSp>
            <p:nvGrpSpPr>
              <p:cNvPr id="5"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77"/>
            <p:cNvGrpSpPr/>
            <p:nvPr/>
          </p:nvGrpSpPr>
          <p:grpSpPr>
            <a:xfrm>
              <a:off x="488870" y="4120290"/>
              <a:ext cx="153620" cy="499265"/>
              <a:chOff x="642490" y="3275380"/>
              <a:chExt cx="153620" cy="499265"/>
            </a:xfrm>
            <a:grp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4"/>
            <p:cNvGrpSpPr/>
            <p:nvPr/>
          </p:nvGrpSpPr>
          <p:grpSpPr>
            <a:xfrm>
              <a:off x="834515" y="4811580"/>
              <a:ext cx="499265" cy="499265"/>
              <a:chOff x="296845" y="3275380"/>
              <a:chExt cx="499265" cy="499265"/>
            </a:xfrm>
            <a:grpFill/>
          </p:grpSpPr>
          <p:grpSp>
            <p:nvGrpSpPr>
              <p:cNvPr id="9"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91"/>
            <p:cNvGrpSpPr/>
            <p:nvPr/>
          </p:nvGrpSpPr>
          <p:grpSpPr>
            <a:xfrm>
              <a:off x="834515" y="4120290"/>
              <a:ext cx="499265" cy="499265"/>
              <a:chOff x="296845" y="3275380"/>
              <a:chExt cx="499265" cy="499265"/>
            </a:xfrm>
            <a:grpFill/>
          </p:grpSpPr>
          <p:grpSp>
            <p:nvGrpSpPr>
              <p:cNvPr id="13"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98"/>
            <p:cNvGrpSpPr/>
            <p:nvPr/>
          </p:nvGrpSpPr>
          <p:grpSpPr>
            <a:xfrm>
              <a:off x="1525805" y="4811580"/>
              <a:ext cx="499265" cy="499265"/>
              <a:chOff x="296845" y="3275380"/>
              <a:chExt cx="499265" cy="499265"/>
            </a:xfrm>
            <a:grpFill/>
          </p:grpSpPr>
          <p:grpSp>
            <p:nvGrpSpPr>
              <p:cNvPr id="15"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05"/>
            <p:cNvGrpSpPr/>
            <p:nvPr/>
          </p:nvGrpSpPr>
          <p:grpSpPr>
            <a:xfrm>
              <a:off x="1525805" y="4120290"/>
              <a:ext cx="499265" cy="499265"/>
              <a:chOff x="296845" y="3275380"/>
              <a:chExt cx="499265" cy="499265"/>
            </a:xfrm>
            <a:grp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143225" y="44659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flipH="1">
              <a:off x="48887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834515" y="412029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8"/>
            <p:cNvGrpSpPr/>
            <p:nvPr userDrawn="1"/>
          </p:nvGrpSpPr>
          <p:grpSpPr>
            <a:xfrm>
              <a:off x="143225" y="3083355"/>
              <a:ext cx="499265" cy="499265"/>
              <a:chOff x="296845" y="3275380"/>
              <a:chExt cx="499265" cy="499265"/>
            </a:xfrm>
            <a:grp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p:cNvSpPr/>
            <p:nvPr/>
          </p:nvSpPr>
          <p:spPr>
            <a:xfrm flipH="1">
              <a:off x="834515" y="342900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98"/>
            <p:cNvGrpSpPr/>
            <p:nvPr userDrawn="1"/>
          </p:nvGrpSpPr>
          <p:grpSpPr>
            <a:xfrm>
              <a:off x="488870" y="2737710"/>
              <a:ext cx="499265" cy="499265"/>
              <a:chOff x="296845" y="3275380"/>
              <a:chExt cx="499265" cy="499265"/>
            </a:xfrm>
            <a:grpFill/>
          </p:grpSpPr>
          <p:grpSp>
            <p:nvGrpSpPr>
              <p:cNvPr id="22"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98"/>
            <p:cNvGrpSpPr/>
            <p:nvPr userDrawn="1"/>
          </p:nvGrpSpPr>
          <p:grpSpPr>
            <a:xfrm>
              <a:off x="143225" y="2392065"/>
              <a:ext cx="153620" cy="499265"/>
              <a:chOff x="296845" y="3275380"/>
              <a:chExt cx="153620" cy="499265"/>
            </a:xfrm>
            <a:grp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Rectangle 123"/>
          <p:cNvSpPr/>
          <p:nvPr userDrawn="1"/>
        </p:nvSpPr>
        <p:spPr>
          <a:xfrm>
            <a:off x="0" y="0"/>
            <a:ext cx="2178691" cy="5464465"/>
          </a:xfrm>
          <a:prstGeom prst="rect">
            <a:avLst/>
          </a:prstGeom>
          <a:gradFill flip="none" rotWithShape="1">
            <a:gsLst>
              <a:gs pos="50000">
                <a:schemeClr val="accent6"/>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Rectangle 72"/>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Oval 74"/>
          <p:cNvSpPr/>
          <p:nvPr userDrawn="1"/>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spTree>
    <p:extLst>
      <p:ext uri="{BB962C8B-B14F-4D97-AF65-F5344CB8AC3E}">
        <p14:creationId xmlns:p14="http://schemas.microsoft.com/office/powerpoint/2010/main" val="248673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BLUE">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0"/>
            <a:ext cx="2178691" cy="54644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Group 69"/>
          <p:cNvGrpSpPr/>
          <p:nvPr userDrawn="1"/>
        </p:nvGrpSpPr>
        <p:grpSpPr>
          <a:xfrm>
            <a:off x="189325" y="3160165"/>
            <a:ext cx="1791625" cy="2106559"/>
            <a:chOff x="189325" y="3160165"/>
            <a:chExt cx="1791625" cy="2106559"/>
          </a:xfrm>
        </p:grpSpPr>
        <p:cxnSp>
          <p:nvCxnSpPr>
            <p:cNvPr id="23" name="Straight Connector 22"/>
            <p:cNvCxnSpPr/>
            <p:nvPr/>
          </p:nvCxnSpPr>
          <p:spPr>
            <a:xfrm flipV="1">
              <a:off x="189325" y="4182085"/>
              <a:ext cx="1072265" cy="1072264"/>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6221" y="3873940"/>
              <a:ext cx="345638" cy="345635"/>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256970" y="3851455"/>
              <a:ext cx="343230" cy="343230"/>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220035" y="4235505"/>
              <a:ext cx="290775" cy="290774"/>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H="1" flipV="1">
              <a:off x="236221" y="3160165"/>
              <a:ext cx="345638" cy="345635"/>
            </a:xfrm>
            <a:prstGeom prst="line">
              <a:avLst/>
            </a:prstGeom>
            <a:ln w="25400" cap="rnd">
              <a:solidFill>
                <a:schemeClr val="accent4">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5" name="Group 70"/>
          <p:cNvGrpSpPr/>
          <p:nvPr userDrawn="1"/>
        </p:nvGrpSpPr>
        <p:grpSpPr>
          <a:xfrm>
            <a:off x="143225" y="2392065"/>
            <a:ext cx="1881845" cy="2918780"/>
            <a:chOff x="143225" y="2392065"/>
            <a:chExt cx="1881845" cy="2918780"/>
          </a:xfrm>
          <a:solidFill>
            <a:schemeClr val="accent4">
              <a:lumMod val="60000"/>
              <a:lumOff val="40000"/>
            </a:schemeClr>
          </a:solidFill>
        </p:grpSpPr>
        <p:grpSp>
          <p:nvGrpSpPr>
            <p:cNvPr id="7" name="Group 76"/>
            <p:cNvGrpSpPr/>
            <p:nvPr/>
          </p:nvGrpSpPr>
          <p:grpSpPr>
            <a:xfrm>
              <a:off x="143225" y="4811580"/>
              <a:ext cx="499265" cy="499265"/>
              <a:chOff x="296845" y="3275380"/>
              <a:chExt cx="499265" cy="499265"/>
            </a:xfrm>
            <a:grpFill/>
          </p:grpSpPr>
          <p:grpSp>
            <p:nvGrpSpPr>
              <p:cNvPr id="8"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7"/>
            <p:cNvGrpSpPr/>
            <p:nvPr/>
          </p:nvGrpSpPr>
          <p:grpSpPr>
            <a:xfrm>
              <a:off x="488870" y="4120290"/>
              <a:ext cx="153620" cy="499265"/>
              <a:chOff x="642490" y="3275380"/>
              <a:chExt cx="153620" cy="499265"/>
            </a:xfrm>
            <a:grp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4"/>
            <p:cNvGrpSpPr/>
            <p:nvPr/>
          </p:nvGrpSpPr>
          <p:grpSpPr>
            <a:xfrm>
              <a:off x="834515" y="4811580"/>
              <a:ext cx="499265" cy="499265"/>
              <a:chOff x="296845" y="3275380"/>
              <a:chExt cx="499265" cy="499265"/>
            </a:xfrm>
            <a:grpFill/>
          </p:grpSpPr>
          <p:grpSp>
            <p:nvGrpSpPr>
              <p:cNvPr id="11"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91"/>
            <p:cNvGrpSpPr/>
            <p:nvPr/>
          </p:nvGrpSpPr>
          <p:grpSpPr>
            <a:xfrm>
              <a:off x="834515" y="4120290"/>
              <a:ext cx="499265" cy="499265"/>
              <a:chOff x="296845" y="3275380"/>
              <a:chExt cx="499265" cy="499265"/>
            </a:xfrm>
            <a:grpFill/>
          </p:grpSpPr>
          <p:grpSp>
            <p:nvGrpSpPr>
              <p:cNvPr id="14"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98"/>
            <p:cNvGrpSpPr/>
            <p:nvPr/>
          </p:nvGrpSpPr>
          <p:grpSpPr>
            <a:xfrm>
              <a:off x="1525805" y="4811580"/>
              <a:ext cx="499265" cy="499265"/>
              <a:chOff x="296845" y="3275380"/>
              <a:chExt cx="499265" cy="499265"/>
            </a:xfrm>
            <a:grpFill/>
          </p:grpSpPr>
          <p:grpSp>
            <p:nvGrpSpPr>
              <p:cNvPr id="16"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05"/>
            <p:cNvGrpSpPr/>
            <p:nvPr/>
          </p:nvGrpSpPr>
          <p:grpSpPr>
            <a:xfrm>
              <a:off x="1525805" y="4120290"/>
              <a:ext cx="499265" cy="499265"/>
              <a:chOff x="296845" y="3275380"/>
              <a:chExt cx="499265" cy="499265"/>
            </a:xfrm>
            <a:grp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143225" y="44659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flipH="1">
              <a:off x="48887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834515" y="412029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98"/>
            <p:cNvGrpSpPr/>
            <p:nvPr userDrawn="1"/>
          </p:nvGrpSpPr>
          <p:grpSpPr>
            <a:xfrm>
              <a:off x="143225" y="3083355"/>
              <a:ext cx="499265" cy="499265"/>
              <a:chOff x="296845" y="3275380"/>
              <a:chExt cx="499265" cy="499265"/>
            </a:xfrm>
            <a:grp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p:cNvSpPr/>
            <p:nvPr/>
          </p:nvSpPr>
          <p:spPr>
            <a:xfrm flipH="1">
              <a:off x="834515" y="342900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8"/>
            <p:cNvGrpSpPr/>
            <p:nvPr userDrawn="1"/>
          </p:nvGrpSpPr>
          <p:grpSpPr>
            <a:xfrm>
              <a:off x="488870" y="2737710"/>
              <a:ext cx="499265" cy="499265"/>
              <a:chOff x="296845" y="3275380"/>
              <a:chExt cx="499265" cy="499265"/>
            </a:xfrm>
            <a:grpFill/>
          </p:grpSpPr>
          <p:grpSp>
            <p:nvGrpSpPr>
              <p:cNvPr id="25"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98"/>
            <p:cNvGrpSpPr/>
            <p:nvPr userDrawn="1"/>
          </p:nvGrpSpPr>
          <p:grpSpPr>
            <a:xfrm>
              <a:off x="143225" y="2392065"/>
              <a:ext cx="153620" cy="499265"/>
              <a:chOff x="296845" y="3275380"/>
              <a:chExt cx="153620" cy="499265"/>
            </a:xfrm>
            <a:grp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Rectangle 123"/>
          <p:cNvSpPr/>
          <p:nvPr userDrawn="1"/>
        </p:nvSpPr>
        <p:spPr>
          <a:xfrm>
            <a:off x="0" y="0"/>
            <a:ext cx="2178691" cy="5464465"/>
          </a:xfrm>
          <a:prstGeom prst="rect">
            <a:avLst/>
          </a:prstGeom>
          <a:gradFill flip="none" rotWithShape="1">
            <a:gsLst>
              <a:gs pos="50000">
                <a:schemeClr val="accent4"/>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Rectangle 72"/>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Oval 74"/>
          <p:cNvSpPr/>
          <p:nvPr userDrawn="1"/>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spTree>
    <p:extLst>
      <p:ext uri="{BB962C8B-B14F-4D97-AF65-F5344CB8AC3E}">
        <p14:creationId xmlns:p14="http://schemas.microsoft.com/office/powerpoint/2010/main" val="248673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LIME">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0"/>
            <a:ext cx="2178691" cy="54644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Group 69"/>
          <p:cNvGrpSpPr/>
          <p:nvPr userDrawn="1"/>
        </p:nvGrpSpPr>
        <p:grpSpPr>
          <a:xfrm>
            <a:off x="189325" y="3160165"/>
            <a:ext cx="1791625" cy="2106559"/>
            <a:chOff x="189325" y="3160165"/>
            <a:chExt cx="1791625" cy="2106559"/>
          </a:xfrm>
        </p:grpSpPr>
        <p:cxnSp>
          <p:nvCxnSpPr>
            <p:cNvPr id="23" name="Straight Connector 22"/>
            <p:cNvCxnSpPr/>
            <p:nvPr/>
          </p:nvCxnSpPr>
          <p:spPr>
            <a:xfrm flipV="1">
              <a:off x="189325" y="4182085"/>
              <a:ext cx="1072265" cy="1072264"/>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6221" y="3873940"/>
              <a:ext cx="345638" cy="345635"/>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256970" y="3851455"/>
              <a:ext cx="343230" cy="343230"/>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220035" y="4235505"/>
              <a:ext cx="290775" cy="290774"/>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H="1" flipV="1">
              <a:off x="236221" y="3160165"/>
              <a:ext cx="345638" cy="345635"/>
            </a:xfrm>
            <a:prstGeom prst="line">
              <a:avLst/>
            </a:prstGeom>
            <a:ln w="25400" cap="rnd">
              <a:solidFill>
                <a:schemeClr val="accent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5" name="Group 70"/>
          <p:cNvGrpSpPr/>
          <p:nvPr userDrawn="1"/>
        </p:nvGrpSpPr>
        <p:grpSpPr>
          <a:xfrm>
            <a:off x="143225" y="2392065"/>
            <a:ext cx="1881845" cy="2918780"/>
            <a:chOff x="143225" y="2392065"/>
            <a:chExt cx="1881845" cy="2918780"/>
          </a:xfrm>
          <a:solidFill>
            <a:schemeClr val="accent2">
              <a:lumMod val="60000"/>
              <a:lumOff val="40000"/>
            </a:schemeClr>
          </a:solidFill>
        </p:grpSpPr>
        <p:grpSp>
          <p:nvGrpSpPr>
            <p:cNvPr id="7" name="Group 76"/>
            <p:cNvGrpSpPr/>
            <p:nvPr/>
          </p:nvGrpSpPr>
          <p:grpSpPr>
            <a:xfrm>
              <a:off x="143225" y="4811580"/>
              <a:ext cx="499265" cy="499265"/>
              <a:chOff x="296845" y="3275380"/>
              <a:chExt cx="499265" cy="499265"/>
            </a:xfrm>
            <a:grpFill/>
          </p:grpSpPr>
          <p:grpSp>
            <p:nvGrpSpPr>
              <p:cNvPr id="8"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7"/>
            <p:cNvGrpSpPr/>
            <p:nvPr/>
          </p:nvGrpSpPr>
          <p:grpSpPr>
            <a:xfrm>
              <a:off x="488870" y="4120290"/>
              <a:ext cx="153620" cy="499265"/>
              <a:chOff x="642490" y="3275380"/>
              <a:chExt cx="153620" cy="499265"/>
            </a:xfrm>
            <a:grp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4"/>
            <p:cNvGrpSpPr/>
            <p:nvPr/>
          </p:nvGrpSpPr>
          <p:grpSpPr>
            <a:xfrm>
              <a:off x="834515" y="4811580"/>
              <a:ext cx="499265" cy="499265"/>
              <a:chOff x="296845" y="3275380"/>
              <a:chExt cx="499265" cy="499265"/>
            </a:xfrm>
            <a:grpFill/>
          </p:grpSpPr>
          <p:grpSp>
            <p:nvGrpSpPr>
              <p:cNvPr id="11"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91"/>
            <p:cNvGrpSpPr/>
            <p:nvPr/>
          </p:nvGrpSpPr>
          <p:grpSpPr>
            <a:xfrm>
              <a:off x="834515" y="4120290"/>
              <a:ext cx="499265" cy="499265"/>
              <a:chOff x="296845" y="3275380"/>
              <a:chExt cx="499265" cy="499265"/>
            </a:xfrm>
            <a:grpFill/>
          </p:grpSpPr>
          <p:grpSp>
            <p:nvGrpSpPr>
              <p:cNvPr id="15"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8"/>
            <p:cNvGrpSpPr/>
            <p:nvPr/>
          </p:nvGrpSpPr>
          <p:grpSpPr>
            <a:xfrm>
              <a:off x="1525805" y="4811580"/>
              <a:ext cx="499265" cy="499265"/>
              <a:chOff x="296845" y="3275380"/>
              <a:chExt cx="499265" cy="499265"/>
            </a:xfrm>
            <a:grpFill/>
          </p:grpSpPr>
          <p:grpSp>
            <p:nvGrpSpPr>
              <p:cNvPr id="18"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05"/>
            <p:cNvGrpSpPr/>
            <p:nvPr/>
          </p:nvGrpSpPr>
          <p:grpSpPr>
            <a:xfrm>
              <a:off x="1525805" y="4120290"/>
              <a:ext cx="499265" cy="499265"/>
              <a:chOff x="296845" y="3275380"/>
              <a:chExt cx="499265" cy="499265"/>
            </a:xfrm>
            <a:grp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143225" y="44659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flipH="1">
              <a:off x="48887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834515" y="412029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8"/>
            <p:cNvGrpSpPr/>
            <p:nvPr userDrawn="1"/>
          </p:nvGrpSpPr>
          <p:grpSpPr>
            <a:xfrm>
              <a:off x="143225" y="3083355"/>
              <a:ext cx="499265" cy="499265"/>
              <a:chOff x="296845" y="3275380"/>
              <a:chExt cx="499265" cy="499265"/>
            </a:xfrm>
            <a:grp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p:cNvSpPr/>
            <p:nvPr/>
          </p:nvSpPr>
          <p:spPr>
            <a:xfrm flipH="1">
              <a:off x="834515" y="342900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98"/>
            <p:cNvGrpSpPr/>
            <p:nvPr userDrawn="1"/>
          </p:nvGrpSpPr>
          <p:grpSpPr>
            <a:xfrm>
              <a:off x="488870" y="2737710"/>
              <a:ext cx="499265" cy="499265"/>
              <a:chOff x="296845" y="3275380"/>
              <a:chExt cx="499265" cy="499265"/>
            </a:xfrm>
            <a:grpFill/>
          </p:grpSpPr>
          <p:grpSp>
            <p:nvGrpSpPr>
              <p:cNvPr id="26"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98"/>
            <p:cNvGrpSpPr/>
            <p:nvPr userDrawn="1"/>
          </p:nvGrpSpPr>
          <p:grpSpPr>
            <a:xfrm>
              <a:off x="143225" y="2392065"/>
              <a:ext cx="153620" cy="499265"/>
              <a:chOff x="296845" y="3275380"/>
              <a:chExt cx="153620" cy="499265"/>
            </a:xfrm>
            <a:grp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Rectangle 123"/>
          <p:cNvSpPr/>
          <p:nvPr userDrawn="1"/>
        </p:nvSpPr>
        <p:spPr>
          <a:xfrm>
            <a:off x="0" y="0"/>
            <a:ext cx="2178691" cy="5464465"/>
          </a:xfrm>
          <a:prstGeom prst="rect">
            <a:avLst/>
          </a:prstGeom>
          <a:gradFill flip="none" rotWithShape="1">
            <a:gsLst>
              <a:gs pos="50000">
                <a:schemeClr val="accent2"/>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Rectangle 69"/>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Oval 70"/>
          <p:cNvSpPr/>
          <p:nvPr userDrawn="1"/>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spTree>
    <p:extLst>
      <p:ext uri="{BB962C8B-B14F-4D97-AF65-F5344CB8AC3E}">
        <p14:creationId xmlns:p14="http://schemas.microsoft.com/office/powerpoint/2010/main" val="248673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GREEN">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0"/>
            <a:ext cx="2178691" cy="5464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Group 69"/>
          <p:cNvGrpSpPr/>
          <p:nvPr userDrawn="1"/>
        </p:nvGrpSpPr>
        <p:grpSpPr>
          <a:xfrm>
            <a:off x="189325" y="3160165"/>
            <a:ext cx="1791625" cy="2106559"/>
            <a:chOff x="189325" y="3160165"/>
            <a:chExt cx="1791625" cy="2106559"/>
          </a:xfrm>
        </p:grpSpPr>
        <p:cxnSp>
          <p:nvCxnSpPr>
            <p:cNvPr id="23" name="Straight Connector 22"/>
            <p:cNvCxnSpPr/>
            <p:nvPr/>
          </p:nvCxnSpPr>
          <p:spPr>
            <a:xfrm flipV="1">
              <a:off x="189325" y="4182085"/>
              <a:ext cx="1072265" cy="1072264"/>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6221" y="3873940"/>
              <a:ext cx="345638" cy="345635"/>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256970" y="3851455"/>
              <a:ext cx="343230" cy="343230"/>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220035" y="4235505"/>
              <a:ext cx="290775" cy="290774"/>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H="1" flipV="1">
              <a:off x="236221" y="3160165"/>
              <a:ext cx="345638" cy="345635"/>
            </a:xfrm>
            <a:prstGeom prst="line">
              <a:avLst/>
            </a:prstGeom>
            <a:ln w="25400" cap="rnd">
              <a:solidFill>
                <a:schemeClr val="accent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5" name="Group 70"/>
          <p:cNvGrpSpPr/>
          <p:nvPr userDrawn="1"/>
        </p:nvGrpSpPr>
        <p:grpSpPr>
          <a:xfrm>
            <a:off x="143225" y="2392065"/>
            <a:ext cx="1881845" cy="2918780"/>
            <a:chOff x="143225" y="2392065"/>
            <a:chExt cx="1881845" cy="2918780"/>
          </a:xfrm>
          <a:solidFill>
            <a:schemeClr val="accent1">
              <a:lumMod val="60000"/>
              <a:lumOff val="40000"/>
            </a:schemeClr>
          </a:solidFill>
        </p:grpSpPr>
        <p:grpSp>
          <p:nvGrpSpPr>
            <p:cNvPr id="7" name="Group 76"/>
            <p:cNvGrpSpPr/>
            <p:nvPr/>
          </p:nvGrpSpPr>
          <p:grpSpPr>
            <a:xfrm>
              <a:off x="143225" y="4811580"/>
              <a:ext cx="499265" cy="499265"/>
              <a:chOff x="296845" y="3275380"/>
              <a:chExt cx="499265" cy="499265"/>
            </a:xfrm>
            <a:grpFill/>
          </p:grpSpPr>
          <p:grpSp>
            <p:nvGrpSpPr>
              <p:cNvPr id="8"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7"/>
            <p:cNvGrpSpPr/>
            <p:nvPr/>
          </p:nvGrpSpPr>
          <p:grpSpPr>
            <a:xfrm>
              <a:off x="488870" y="4120290"/>
              <a:ext cx="153620" cy="499265"/>
              <a:chOff x="642490" y="3275380"/>
              <a:chExt cx="153620" cy="499265"/>
            </a:xfrm>
            <a:grp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4"/>
            <p:cNvGrpSpPr/>
            <p:nvPr/>
          </p:nvGrpSpPr>
          <p:grpSpPr>
            <a:xfrm>
              <a:off x="834515" y="4811580"/>
              <a:ext cx="499265" cy="499265"/>
              <a:chOff x="296845" y="3275380"/>
              <a:chExt cx="499265" cy="499265"/>
            </a:xfrm>
            <a:grpFill/>
          </p:grpSpPr>
          <p:grpSp>
            <p:nvGrpSpPr>
              <p:cNvPr id="11"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91"/>
            <p:cNvGrpSpPr/>
            <p:nvPr/>
          </p:nvGrpSpPr>
          <p:grpSpPr>
            <a:xfrm>
              <a:off x="834515" y="4120290"/>
              <a:ext cx="499265" cy="499265"/>
              <a:chOff x="296845" y="3275380"/>
              <a:chExt cx="499265" cy="499265"/>
            </a:xfrm>
            <a:grpFill/>
          </p:grpSpPr>
          <p:grpSp>
            <p:nvGrpSpPr>
              <p:cNvPr id="14"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98"/>
            <p:cNvGrpSpPr/>
            <p:nvPr/>
          </p:nvGrpSpPr>
          <p:grpSpPr>
            <a:xfrm>
              <a:off x="1525805" y="4811580"/>
              <a:ext cx="499265" cy="499265"/>
              <a:chOff x="296845" y="3275380"/>
              <a:chExt cx="499265" cy="499265"/>
            </a:xfrm>
            <a:grpFill/>
          </p:grpSpPr>
          <p:grpSp>
            <p:nvGrpSpPr>
              <p:cNvPr id="16"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05"/>
            <p:cNvGrpSpPr/>
            <p:nvPr/>
          </p:nvGrpSpPr>
          <p:grpSpPr>
            <a:xfrm>
              <a:off x="1525805" y="4120290"/>
              <a:ext cx="499265" cy="499265"/>
              <a:chOff x="296845" y="3275380"/>
              <a:chExt cx="499265" cy="499265"/>
            </a:xfrm>
            <a:grp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143225" y="44659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flipH="1">
              <a:off x="48887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834515" y="412029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98"/>
            <p:cNvGrpSpPr/>
            <p:nvPr userDrawn="1"/>
          </p:nvGrpSpPr>
          <p:grpSpPr>
            <a:xfrm>
              <a:off x="143225" y="3083355"/>
              <a:ext cx="499265" cy="499265"/>
              <a:chOff x="296845" y="3275380"/>
              <a:chExt cx="499265" cy="499265"/>
            </a:xfrm>
            <a:grp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p:cNvSpPr/>
            <p:nvPr/>
          </p:nvSpPr>
          <p:spPr>
            <a:xfrm flipH="1">
              <a:off x="834515" y="342900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8"/>
            <p:cNvGrpSpPr/>
            <p:nvPr userDrawn="1"/>
          </p:nvGrpSpPr>
          <p:grpSpPr>
            <a:xfrm>
              <a:off x="488870" y="2737710"/>
              <a:ext cx="499265" cy="499265"/>
              <a:chOff x="296845" y="3275380"/>
              <a:chExt cx="499265" cy="499265"/>
            </a:xfrm>
            <a:grpFill/>
          </p:grpSpPr>
          <p:grpSp>
            <p:nvGrpSpPr>
              <p:cNvPr id="25"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98"/>
            <p:cNvGrpSpPr/>
            <p:nvPr userDrawn="1"/>
          </p:nvGrpSpPr>
          <p:grpSpPr>
            <a:xfrm>
              <a:off x="143225" y="2392065"/>
              <a:ext cx="153620" cy="499265"/>
              <a:chOff x="296845" y="3275380"/>
              <a:chExt cx="153620" cy="499265"/>
            </a:xfrm>
            <a:grp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Rectangle 123"/>
          <p:cNvSpPr/>
          <p:nvPr userDrawn="1"/>
        </p:nvSpPr>
        <p:spPr>
          <a:xfrm>
            <a:off x="0" y="0"/>
            <a:ext cx="2178691" cy="5464465"/>
          </a:xfrm>
          <a:prstGeom prst="rect">
            <a:avLst/>
          </a:prstGeom>
          <a:gradFill flip="none" rotWithShape="1">
            <a:gsLst>
              <a:gs pos="50000">
                <a:schemeClr val="accent1"/>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Rectangle 69"/>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Oval 70"/>
          <p:cNvSpPr/>
          <p:nvPr userDrawn="1"/>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spTree>
    <p:extLst>
      <p:ext uri="{BB962C8B-B14F-4D97-AF65-F5344CB8AC3E}">
        <p14:creationId xmlns:p14="http://schemas.microsoft.com/office/powerpoint/2010/main" val="248673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GRAY">
    <p:spTree>
      <p:nvGrpSpPr>
        <p:cNvPr id="1" name=""/>
        <p:cNvGrpSpPr/>
        <p:nvPr/>
      </p:nvGrpSpPr>
      <p:grpSpPr>
        <a:xfrm>
          <a:off x="0" y="0"/>
          <a:ext cx="0" cy="0"/>
          <a:chOff x="0" y="0"/>
          <a:chExt cx="0" cy="0"/>
        </a:xfrm>
      </p:grpSpPr>
      <p:sp>
        <p:nvSpPr>
          <p:cNvPr id="4" name="Shape 47"/>
          <p:cNvSpPr/>
          <p:nvPr userDrawn="1"/>
        </p:nvSpPr>
        <p:spPr>
          <a:xfrm>
            <a:off x="0" y="1"/>
            <a:ext cx="12192000" cy="557968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userDrawn="1"/>
        </p:nvSpPr>
        <p:spPr>
          <a:xfrm>
            <a:off x="2293906" y="0"/>
            <a:ext cx="9898094" cy="54644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1" y="0"/>
            <a:ext cx="2178691" cy="5464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0" name="Group 69"/>
          <p:cNvGrpSpPr/>
          <p:nvPr userDrawn="1"/>
        </p:nvGrpSpPr>
        <p:grpSpPr>
          <a:xfrm>
            <a:off x="189325" y="3160165"/>
            <a:ext cx="1791625" cy="2106559"/>
            <a:chOff x="189325" y="3160165"/>
            <a:chExt cx="1791625" cy="2106559"/>
          </a:xfrm>
        </p:grpSpPr>
        <p:cxnSp>
          <p:nvCxnSpPr>
            <p:cNvPr id="23" name="Straight Connector 22"/>
            <p:cNvCxnSpPr/>
            <p:nvPr/>
          </p:nvCxnSpPr>
          <p:spPr>
            <a:xfrm flipV="1">
              <a:off x="189325" y="4182085"/>
              <a:ext cx="1072265" cy="1072264"/>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256970" y="4542745"/>
              <a:ext cx="723980" cy="723979"/>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flipV="1">
              <a:off x="236221" y="3873940"/>
              <a:ext cx="345638" cy="345635"/>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18580" y="4235506"/>
              <a:ext cx="290775" cy="290774"/>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11325" y="4880441"/>
              <a:ext cx="353595" cy="353594"/>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256970" y="3851455"/>
              <a:ext cx="343230" cy="343230"/>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220035" y="4235505"/>
              <a:ext cx="290775" cy="290774"/>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H="1" flipV="1">
              <a:off x="236221" y="3160165"/>
              <a:ext cx="345638" cy="345635"/>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userDrawn="1"/>
        </p:nvGrpSpPr>
        <p:grpSpPr>
          <a:xfrm>
            <a:off x="143225" y="2392065"/>
            <a:ext cx="1881845" cy="2918780"/>
            <a:chOff x="143225" y="2392065"/>
            <a:chExt cx="1881845" cy="2918780"/>
          </a:xfrm>
          <a:solidFill>
            <a:schemeClr val="bg2"/>
          </a:solidFill>
        </p:grpSpPr>
        <p:grpSp>
          <p:nvGrpSpPr>
            <p:cNvPr id="3" name="Group 76"/>
            <p:cNvGrpSpPr/>
            <p:nvPr userDrawn="1"/>
          </p:nvGrpSpPr>
          <p:grpSpPr>
            <a:xfrm>
              <a:off x="143225" y="4811580"/>
              <a:ext cx="499265" cy="499265"/>
              <a:chOff x="296845" y="3275380"/>
              <a:chExt cx="499265" cy="499265"/>
            </a:xfrm>
            <a:grpFill/>
          </p:grpSpPr>
          <p:grpSp>
            <p:nvGrpSpPr>
              <p:cNvPr id="5" name="Group 64"/>
              <p:cNvGrpSpPr/>
              <p:nvPr/>
            </p:nvGrpSpPr>
            <p:grpSpPr>
              <a:xfrm flipH="1">
                <a:off x="296845" y="3621025"/>
                <a:ext cx="499265" cy="153620"/>
                <a:chOff x="1564210" y="5234035"/>
                <a:chExt cx="499265" cy="153620"/>
              </a:xfrm>
              <a:grpFill/>
            </p:grpSpPr>
            <p:sp>
              <p:nvSpPr>
                <p:cNvPr id="80" name="Oval 7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77"/>
            <p:cNvGrpSpPr/>
            <p:nvPr userDrawn="1"/>
          </p:nvGrpSpPr>
          <p:grpSpPr>
            <a:xfrm>
              <a:off x="488870" y="4120290"/>
              <a:ext cx="153620" cy="499265"/>
              <a:chOff x="642490" y="3275380"/>
              <a:chExt cx="153620" cy="499265"/>
            </a:xfrm>
            <a:grpFill/>
          </p:grpSpPr>
          <p:sp>
            <p:nvSpPr>
              <p:cNvPr id="74" name="Oval 7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4"/>
            <p:cNvGrpSpPr/>
            <p:nvPr userDrawn="1"/>
          </p:nvGrpSpPr>
          <p:grpSpPr>
            <a:xfrm>
              <a:off x="834515" y="4811580"/>
              <a:ext cx="499265" cy="499265"/>
              <a:chOff x="296845" y="3275380"/>
              <a:chExt cx="499265" cy="499265"/>
            </a:xfrm>
            <a:grpFill/>
          </p:grpSpPr>
          <p:grpSp>
            <p:nvGrpSpPr>
              <p:cNvPr id="9" name="Group 85"/>
              <p:cNvGrpSpPr/>
              <p:nvPr userDrawn="1"/>
            </p:nvGrpSpPr>
            <p:grpSpPr>
              <a:xfrm flipH="1">
                <a:off x="296845" y="3621025"/>
                <a:ext cx="499265" cy="153620"/>
                <a:chOff x="1564210" y="5234035"/>
                <a:chExt cx="499265" cy="153620"/>
              </a:xfrm>
              <a:grpFill/>
            </p:grpSpPr>
            <p:sp>
              <p:nvSpPr>
                <p:cNvPr id="68" name="Oval 67"/>
                <p:cNvSpPr/>
                <p:nvPr userDrawn="1"/>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6"/>
              <p:cNvGrpSpPr/>
              <p:nvPr/>
            </p:nvGrpSpPr>
            <p:grpSpPr>
              <a:xfrm flipH="1">
                <a:off x="296845" y="3275380"/>
                <a:ext cx="499265" cy="153620"/>
                <a:chOff x="1564210" y="5234035"/>
                <a:chExt cx="499265" cy="153620"/>
              </a:xfrm>
              <a:grpFill/>
            </p:grpSpPr>
            <p:sp>
              <p:nvSpPr>
                <p:cNvPr id="66" name="Oval 6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91"/>
            <p:cNvGrpSpPr/>
            <p:nvPr userDrawn="1"/>
          </p:nvGrpSpPr>
          <p:grpSpPr>
            <a:xfrm>
              <a:off x="834515" y="4120290"/>
              <a:ext cx="499265" cy="499265"/>
              <a:chOff x="296845" y="3275380"/>
              <a:chExt cx="499265" cy="499265"/>
            </a:xfrm>
            <a:grpFill/>
          </p:grpSpPr>
          <p:grpSp>
            <p:nvGrpSpPr>
              <p:cNvPr id="13" name="Group 92"/>
              <p:cNvGrpSpPr/>
              <p:nvPr/>
            </p:nvGrpSpPr>
            <p:grpSpPr>
              <a:xfrm flipH="1">
                <a:off x="296845" y="3621025"/>
                <a:ext cx="499265" cy="153620"/>
                <a:chOff x="1564210" y="5234035"/>
                <a:chExt cx="499265" cy="153620"/>
              </a:xfrm>
              <a:grpFill/>
            </p:grpSpPr>
            <p:sp>
              <p:nvSpPr>
                <p:cNvPr id="62" name="Oval 61"/>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flipH="1">
                <a:off x="642490"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98"/>
            <p:cNvGrpSpPr/>
            <p:nvPr userDrawn="1"/>
          </p:nvGrpSpPr>
          <p:grpSpPr>
            <a:xfrm>
              <a:off x="1525805" y="4811580"/>
              <a:ext cx="499265" cy="499265"/>
              <a:chOff x="296845" y="3275380"/>
              <a:chExt cx="499265" cy="499265"/>
            </a:xfrm>
            <a:grpFill/>
          </p:grpSpPr>
          <p:grpSp>
            <p:nvGrpSpPr>
              <p:cNvPr id="15" name="Group 99"/>
              <p:cNvGrpSpPr/>
              <p:nvPr userDrawn="1"/>
            </p:nvGrpSpPr>
            <p:grpSpPr>
              <a:xfrm flipH="1">
                <a:off x="296845" y="3621025"/>
                <a:ext cx="499265" cy="153620"/>
                <a:chOff x="1564210" y="5234035"/>
                <a:chExt cx="499265" cy="153620"/>
              </a:xfrm>
              <a:grpFill/>
            </p:grpSpPr>
            <p:sp>
              <p:nvSpPr>
                <p:cNvPr id="56" name="Oval 55"/>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00"/>
              <p:cNvGrpSpPr/>
              <p:nvPr/>
            </p:nvGrpSpPr>
            <p:grpSpPr>
              <a:xfrm flipH="1">
                <a:off x="296845" y="3275380"/>
                <a:ext cx="499265" cy="153620"/>
                <a:chOff x="1564210" y="5234035"/>
                <a:chExt cx="499265" cy="153620"/>
              </a:xfrm>
              <a:grpFill/>
            </p:grpSpPr>
            <p:sp>
              <p:nvSpPr>
                <p:cNvPr id="54" name="Oval 53"/>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05"/>
            <p:cNvGrpSpPr/>
            <p:nvPr userDrawn="1"/>
          </p:nvGrpSpPr>
          <p:grpSpPr>
            <a:xfrm>
              <a:off x="1525805" y="4120290"/>
              <a:ext cx="499265" cy="499265"/>
              <a:chOff x="296845" y="3275380"/>
              <a:chExt cx="499265" cy="499265"/>
            </a:xfrm>
            <a:grpFill/>
          </p:grpSpPr>
          <p:sp>
            <p:nvSpPr>
              <p:cNvPr id="51" name="Oval 50"/>
              <p:cNvSpPr/>
              <p:nvPr/>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07"/>
              <p:cNvGrpSpPr/>
              <p:nvPr/>
            </p:nvGrpSpPr>
            <p:grpSpPr>
              <a:xfrm flipH="1">
                <a:off x="296845" y="3275380"/>
                <a:ext cx="499265" cy="153620"/>
                <a:chOff x="1564210" y="5234035"/>
                <a:chExt cx="499265" cy="153620"/>
              </a:xfrm>
              <a:grpFill/>
            </p:grpSpPr>
            <p:sp>
              <p:nvSpPr>
                <p:cNvPr id="48" name="Oval 47"/>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flipH="1">
              <a:off x="118016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userDrawn="1"/>
          </p:nvSpPr>
          <p:spPr>
            <a:xfrm flipH="1">
              <a:off x="143225" y="44659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userDrawn="1"/>
          </p:nvSpPr>
          <p:spPr>
            <a:xfrm flipH="1">
              <a:off x="488870"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userDrawn="1"/>
          </p:nvSpPr>
          <p:spPr>
            <a:xfrm flipH="1">
              <a:off x="834515" y="412029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userDrawn="1"/>
          </p:nvSpPr>
          <p:spPr>
            <a:xfrm flipH="1">
              <a:off x="14322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8"/>
            <p:cNvGrpSpPr/>
            <p:nvPr userDrawn="1"/>
          </p:nvGrpSpPr>
          <p:grpSpPr>
            <a:xfrm>
              <a:off x="143225" y="3083355"/>
              <a:ext cx="499265" cy="499265"/>
              <a:chOff x="296845" y="3275380"/>
              <a:chExt cx="499265" cy="499265"/>
            </a:xfrm>
            <a:grpFill/>
          </p:grpSpPr>
          <p:sp>
            <p:nvSpPr>
              <p:cNvPr id="114" name="Oval 113"/>
              <p:cNvSpPr/>
              <p:nvPr/>
            </p:nvSpPr>
            <p:spPr>
              <a:xfrm flipH="1">
                <a:off x="642490"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p:cNvSpPr/>
            <p:nvPr userDrawn="1"/>
          </p:nvSpPr>
          <p:spPr>
            <a:xfrm flipH="1">
              <a:off x="834515" y="342900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userDrawn="1"/>
          </p:nvSpPr>
          <p:spPr>
            <a:xfrm flipH="1">
              <a:off x="834515" y="377464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98"/>
            <p:cNvGrpSpPr/>
            <p:nvPr userDrawn="1"/>
          </p:nvGrpSpPr>
          <p:grpSpPr>
            <a:xfrm>
              <a:off x="488870" y="2737710"/>
              <a:ext cx="499265" cy="499265"/>
              <a:chOff x="296845" y="3275380"/>
              <a:chExt cx="499265" cy="499265"/>
            </a:xfrm>
            <a:grpFill/>
          </p:grpSpPr>
          <p:grpSp>
            <p:nvGrpSpPr>
              <p:cNvPr id="22" name="Group 99"/>
              <p:cNvGrpSpPr/>
              <p:nvPr userDrawn="1"/>
            </p:nvGrpSpPr>
            <p:grpSpPr>
              <a:xfrm flipH="1">
                <a:off x="296845" y="3621025"/>
                <a:ext cx="499265" cy="153620"/>
                <a:chOff x="1564210" y="5234035"/>
                <a:chExt cx="499265" cy="153620"/>
              </a:xfrm>
              <a:grpFill/>
            </p:grpSpPr>
            <p:sp>
              <p:nvSpPr>
                <p:cNvPr id="130" name="Oval 129"/>
                <p:cNvSpPr/>
                <p:nvPr/>
              </p:nvSpPr>
              <p:spPr>
                <a:xfrm>
                  <a:off x="1564210"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userDrawn="1"/>
              </p:nvSpPr>
              <p:spPr>
                <a:xfrm>
                  <a:off x="1909855" y="523403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98"/>
            <p:cNvGrpSpPr/>
            <p:nvPr userDrawn="1"/>
          </p:nvGrpSpPr>
          <p:grpSpPr>
            <a:xfrm>
              <a:off x="143225" y="2392065"/>
              <a:ext cx="153620" cy="499265"/>
              <a:chOff x="296845" y="3275380"/>
              <a:chExt cx="153620" cy="499265"/>
            </a:xfrm>
            <a:grpFill/>
          </p:grpSpPr>
          <p:sp>
            <p:nvSpPr>
              <p:cNvPr id="136" name="Oval 135"/>
              <p:cNvSpPr/>
              <p:nvPr userDrawn="1"/>
            </p:nvSpPr>
            <p:spPr>
              <a:xfrm flipH="1">
                <a:off x="296845" y="3621025"/>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H="1">
                <a:off x="296845" y="3275380"/>
                <a:ext cx="153620" cy="153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Rectangle 123"/>
          <p:cNvSpPr/>
          <p:nvPr userDrawn="1"/>
        </p:nvSpPr>
        <p:spPr>
          <a:xfrm>
            <a:off x="0" y="0"/>
            <a:ext cx="2178691" cy="5464465"/>
          </a:xfrm>
          <a:prstGeom prst="rect">
            <a:avLst/>
          </a:prstGeom>
          <a:gradFill flip="none" rotWithShape="1">
            <a:gsLst>
              <a:gs pos="50000">
                <a:schemeClr val="tx2"/>
              </a:gs>
              <a:gs pos="100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Rectangle 72"/>
          <p:cNvSpPr/>
          <p:nvPr userDrawn="1"/>
        </p:nvSpPr>
        <p:spPr>
          <a:xfrm>
            <a:off x="0" y="5579680"/>
            <a:ext cx="12192000" cy="12783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Oval 74"/>
          <p:cNvSpPr/>
          <p:nvPr userDrawn="1"/>
        </p:nvSpPr>
        <p:spPr>
          <a:xfrm>
            <a:off x="1141755" y="1651412"/>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userDrawn="1"/>
        </p:nvSpPr>
        <p:spPr>
          <a:xfrm>
            <a:off x="1327877" y="1837534"/>
            <a:ext cx="1789396" cy="1789396"/>
          </a:xfrm>
          <a:prstGeom prst="ellipse">
            <a:avLst/>
          </a:prstGeom>
          <a:solidFill>
            <a:schemeClr val="bg1"/>
          </a:solidFill>
          <a:ln w="889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itle 1"/>
          <p:cNvSpPr>
            <a:spLocks noGrp="1"/>
          </p:cNvSpPr>
          <p:nvPr>
            <p:ph type="ctrTitle" hasCustomPrompt="1"/>
          </p:nvPr>
        </p:nvSpPr>
        <p:spPr>
          <a:xfrm>
            <a:off x="3599675" y="1766626"/>
            <a:ext cx="8065049" cy="1931212"/>
          </a:xfrm>
          <a:prstGeom prst="rect">
            <a:avLst/>
          </a:prstGeom>
        </p:spPr>
        <p:txBody>
          <a:bodyPr lIns="0" tIns="0" rIns="0" bIns="0" anchor="ctr" anchorCtr="0"/>
          <a:lstStyle>
            <a:lvl1pPr algn="l">
              <a:defRPr lang="en-US" sz="4400" b="1" kern="1200" dirty="0">
                <a:solidFill>
                  <a:schemeClr val="bg1"/>
                </a:solidFill>
                <a:latin typeface="+mj-lt"/>
                <a:ea typeface="+mn-ea"/>
                <a:cs typeface="+mn-cs"/>
              </a:defRPr>
            </a:lvl1pPr>
          </a:lstStyle>
          <a:p>
            <a:r>
              <a:rPr lang="en-US" dirty="0"/>
              <a:t>CLICK TO EDIT TITLE</a:t>
            </a:r>
          </a:p>
        </p:txBody>
      </p:sp>
    </p:spTree>
    <p:extLst>
      <p:ext uri="{BB962C8B-B14F-4D97-AF65-F5344CB8AC3E}">
        <p14:creationId xmlns:p14="http://schemas.microsoft.com/office/powerpoint/2010/main" val="248673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95604"/>
            <a:ext cx="10515600" cy="626921"/>
          </a:xfrm>
          <a:prstGeom prst="rect">
            <a:avLst/>
          </a:prstGeom>
        </p:spPr>
        <p:txBody>
          <a:bodyPr/>
          <a:lstStyle>
            <a:lvl1pPr>
              <a:defRPr sz="3600" b="1">
                <a:solidFill>
                  <a:srgbClr val="ED742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838200" y="1160771"/>
            <a:ext cx="10515600" cy="4652200"/>
          </a:xfrm>
          <a:prstGeom prst="rect">
            <a:avLst/>
          </a:prstGeom>
        </p:spPr>
        <p:txBody>
          <a:bodyPr/>
          <a:lstStyle>
            <a:lvl1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1pPr>
            <a:lvl2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2pPr>
            <a:lvl3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3pPr>
            <a:lvl4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4pPr>
            <a:lvl5pPr>
              <a:buClr>
                <a:srgbClr val="ED7421"/>
              </a:buClr>
              <a:defRPr>
                <a:solidFill>
                  <a:schemeClr val="bg2">
                    <a:lumMod val="25000"/>
                  </a:schemeClr>
                </a:solidFill>
                <a:latin typeface="+mn-lt"/>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8467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4.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0" y="0"/>
            <a:ext cx="12192000" cy="5562600"/>
          </a:xfrm>
          <a:prstGeom prst="rect">
            <a:avLst/>
          </a:prstGeom>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0" y="5755822"/>
            <a:ext cx="5313871" cy="914400"/>
          </a:xfrm>
          <a:prstGeom prst="rect">
            <a:avLst/>
          </a:prstGeom>
        </p:spPr>
      </p:pic>
    </p:spTree>
    <p:extLst>
      <p:ext uri="{BB962C8B-B14F-4D97-AF65-F5344CB8AC3E}">
        <p14:creationId xmlns:p14="http://schemas.microsoft.com/office/powerpoint/2010/main" val="769878102"/>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90" r:id="rId3"/>
    <p:sldLayoutId id="2147483689" r:id="rId4"/>
    <p:sldLayoutId id="2147483693" r:id="rId5"/>
    <p:sldLayoutId id="2147483691" r:id="rId6"/>
    <p:sldLayoutId id="2147483692" r:id="rId7"/>
    <p:sldLayoutId id="214748368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spTree>
    <p:extLst>
      <p:ext uri="{BB962C8B-B14F-4D97-AF65-F5344CB8AC3E}">
        <p14:creationId xmlns:p14="http://schemas.microsoft.com/office/powerpoint/2010/main" val="1629941116"/>
      </p:ext>
    </p:extLst>
  </p:cSld>
  <p:clrMap bg1="lt1" tx1="dk1" bg2="lt2" tx2="dk2" accent1="accent1" accent2="accent2" accent3="accent3" accent4="accent4" accent5="accent5" accent6="accent6" hlink="hlink" folHlink="folHlink"/>
  <p:sldLayoutIdLst>
    <p:sldLayoutId id="2147483664" r:id="rId1"/>
    <p:sldLayoutId id="2147483685" r:id="rId2"/>
    <p:sldLayoutId id="2147483686" r:id="rId3"/>
    <p:sldLayoutId id="2147483687" r:id="rId4"/>
    <p:sldLayoutId id="2147483666" r:id="rId5"/>
    <p:sldLayoutId id="2147483668" r:id="rId6"/>
    <p:sldLayoutId id="2147483669"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0932" cy="557620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55822"/>
            <a:ext cx="5313871" cy="914400"/>
          </a:xfrm>
          <a:prstGeom prst="rect">
            <a:avLst/>
          </a:prstGeom>
        </p:spPr>
      </p:pic>
    </p:spTree>
    <p:extLst>
      <p:ext uri="{BB962C8B-B14F-4D97-AF65-F5344CB8AC3E}">
        <p14:creationId xmlns:p14="http://schemas.microsoft.com/office/powerpoint/2010/main" val="397611370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4872"/>
          <a:stretch/>
        </p:blipFill>
        <p:spPr>
          <a:xfrm>
            <a:off x="838200" y="5653453"/>
            <a:ext cx="4349261" cy="11430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hyperlink" Target="https://www.higherlogic.com/products/online-communities" TargetMode="Externa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hyperlink" Target="https://www.higherlogic.com/products/online-communiti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hyperlink" Target="https://www.higherlogic.com/products/online-communiti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hyperlink" Target="https://www.higherlogic.com/products/online-communities" TargetMode="Externa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7.png"/><Relationship Id="rId7" Type="http://schemas.openxmlformats.org/officeDocument/2006/relationships/image" Target="../media/image83.jpeg"/><Relationship Id="rId2" Type="http://schemas.openxmlformats.org/officeDocument/2006/relationships/image" Target="../media/image4.jpeg"/><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21.pn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9" Type="http://schemas.openxmlformats.org/officeDocument/2006/relationships/image" Target="../media/image124.png"/><Relationship Id="rId21" Type="http://schemas.openxmlformats.org/officeDocument/2006/relationships/image" Target="../media/image106.png"/><Relationship Id="rId34" Type="http://schemas.openxmlformats.org/officeDocument/2006/relationships/image" Target="../media/image119.jpeg"/><Relationship Id="rId42" Type="http://schemas.openxmlformats.org/officeDocument/2006/relationships/image" Target="../media/image127.png"/><Relationship Id="rId47" Type="http://schemas.openxmlformats.org/officeDocument/2006/relationships/image" Target="../media/image132.png"/><Relationship Id="rId50" Type="http://schemas.openxmlformats.org/officeDocument/2006/relationships/image" Target="../media/image135.png"/><Relationship Id="rId55" Type="http://schemas.openxmlformats.org/officeDocument/2006/relationships/image" Target="../media/image140.png"/><Relationship Id="rId63" Type="http://schemas.openxmlformats.org/officeDocument/2006/relationships/image" Target="../media/image148.png"/><Relationship Id="rId7" Type="http://schemas.openxmlformats.org/officeDocument/2006/relationships/image" Target="../media/image93.jpeg"/><Relationship Id="rId2" Type="http://schemas.openxmlformats.org/officeDocument/2006/relationships/notesSlide" Target="../notesSlides/notesSlide29.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14.png"/><Relationship Id="rId41" Type="http://schemas.openxmlformats.org/officeDocument/2006/relationships/image" Target="../media/image126.png"/><Relationship Id="rId54" Type="http://schemas.openxmlformats.org/officeDocument/2006/relationships/image" Target="../media/image139.png"/><Relationship Id="rId62" Type="http://schemas.openxmlformats.org/officeDocument/2006/relationships/image" Target="../media/image147.png"/><Relationship Id="rId1" Type="http://schemas.openxmlformats.org/officeDocument/2006/relationships/slideLayout" Target="../slideLayouts/slideLayout15.xml"/><Relationship Id="rId6" Type="http://schemas.openxmlformats.org/officeDocument/2006/relationships/image" Target="../media/image92.png"/><Relationship Id="rId11" Type="http://schemas.openxmlformats.org/officeDocument/2006/relationships/image" Target="../media/image96.png"/><Relationship Id="rId24" Type="http://schemas.openxmlformats.org/officeDocument/2006/relationships/image" Target="../media/image109.png"/><Relationship Id="rId32" Type="http://schemas.openxmlformats.org/officeDocument/2006/relationships/image" Target="../media/image117.png"/><Relationship Id="rId37" Type="http://schemas.openxmlformats.org/officeDocument/2006/relationships/image" Target="../media/image122.jpeg"/><Relationship Id="rId40" Type="http://schemas.openxmlformats.org/officeDocument/2006/relationships/image" Target="../media/image125.png"/><Relationship Id="rId45" Type="http://schemas.openxmlformats.org/officeDocument/2006/relationships/image" Target="../media/image130.png"/><Relationship Id="rId53" Type="http://schemas.openxmlformats.org/officeDocument/2006/relationships/image" Target="../media/image138.jpeg"/><Relationship Id="rId58" Type="http://schemas.openxmlformats.org/officeDocument/2006/relationships/image" Target="../media/image143.png"/><Relationship Id="rId66" Type="http://schemas.openxmlformats.org/officeDocument/2006/relationships/image" Target="../media/image151.png"/><Relationship Id="rId5" Type="http://schemas.openxmlformats.org/officeDocument/2006/relationships/image" Target="../media/image91.pn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113.jpeg"/><Relationship Id="rId36" Type="http://schemas.openxmlformats.org/officeDocument/2006/relationships/image" Target="../media/image121.png"/><Relationship Id="rId49" Type="http://schemas.openxmlformats.org/officeDocument/2006/relationships/image" Target="../media/image134.png"/><Relationship Id="rId57" Type="http://schemas.openxmlformats.org/officeDocument/2006/relationships/image" Target="../media/image142.png"/><Relationship Id="rId61" Type="http://schemas.openxmlformats.org/officeDocument/2006/relationships/image" Target="../media/image146.png"/><Relationship Id="rId10" Type="http://schemas.openxmlformats.org/officeDocument/2006/relationships/image" Target="../media/image95.png"/><Relationship Id="rId19" Type="http://schemas.openxmlformats.org/officeDocument/2006/relationships/image" Target="../media/image104.jpeg"/><Relationship Id="rId31" Type="http://schemas.openxmlformats.org/officeDocument/2006/relationships/image" Target="../media/image116.png"/><Relationship Id="rId44" Type="http://schemas.openxmlformats.org/officeDocument/2006/relationships/image" Target="../media/image129.png"/><Relationship Id="rId52" Type="http://schemas.openxmlformats.org/officeDocument/2006/relationships/image" Target="../media/image137.png"/><Relationship Id="rId60" Type="http://schemas.openxmlformats.org/officeDocument/2006/relationships/image" Target="../media/image145.png"/><Relationship Id="rId65" Type="http://schemas.openxmlformats.org/officeDocument/2006/relationships/image" Target="../media/image150.png"/><Relationship Id="rId4" Type="http://schemas.openxmlformats.org/officeDocument/2006/relationships/image" Target="../media/image90.png"/><Relationship Id="rId9" Type="http://schemas.openxmlformats.org/officeDocument/2006/relationships/image" Target="../media/image94.jpeg"/><Relationship Id="rId14" Type="http://schemas.openxmlformats.org/officeDocument/2006/relationships/image" Target="../media/image99.jpeg"/><Relationship Id="rId22" Type="http://schemas.openxmlformats.org/officeDocument/2006/relationships/image" Target="../media/image107.png"/><Relationship Id="rId27" Type="http://schemas.openxmlformats.org/officeDocument/2006/relationships/image" Target="../media/image112.jpeg"/><Relationship Id="rId30" Type="http://schemas.openxmlformats.org/officeDocument/2006/relationships/image" Target="../media/image115.jpeg"/><Relationship Id="rId35" Type="http://schemas.openxmlformats.org/officeDocument/2006/relationships/image" Target="../media/image120.png"/><Relationship Id="rId43" Type="http://schemas.openxmlformats.org/officeDocument/2006/relationships/image" Target="../media/image128.png"/><Relationship Id="rId48" Type="http://schemas.openxmlformats.org/officeDocument/2006/relationships/image" Target="../media/image133.png"/><Relationship Id="rId56" Type="http://schemas.openxmlformats.org/officeDocument/2006/relationships/image" Target="../media/image141.png"/><Relationship Id="rId64" Type="http://schemas.openxmlformats.org/officeDocument/2006/relationships/image" Target="../media/image149.png"/><Relationship Id="rId8" Type="http://schemas.openxmlformats.org/officeDocument/2006/relationships/hyperlink" Target="http://www.acgisoftware.com/index.aspx" TargetMode="External"/><Relationship Id="rId51" Type="http://schemas.openxmlformats.org/officeDocument/2006/relationships/image" Target="../media/image136.png"/><Relationship Id="rId3" Type="http://schemas.openxmlformats.org/officeDocument/2006/relationships/image" Target="../media/image89.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33" Type="http://schemas.openxmlformats.org/officeDocument/2006/relationships/image" Target="../media/image118.jpeg"/><Relationship Id="rId38" Type="http://schemas.openxmlformats.org/officeDocument/2006/relationships/image" Target="../media/image123.png"/><Relationship Id="rId46" Type="http://schemas.openxmlformats.org/officeDocument/2006/relationships/image" Target="../media/image131.png"/><Relationship Id="rId59" Type="http://schemas.openxmlformats.org/officeDocument/2006/relationships/image" Target="../media/image144.png"/></Relationships>
</file>

<file path=ppt/slides/_rels/slide43.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00.png"/><Relationship Id="rId18" Type="http://schemas.openxmlformats.org/officeDocument/2006/relationships/image" Target="../media/image107.png"/><Relationship Id="rId26" Type="http://schemas.openxmlformats.org/officeDocument/2006/relationships/image" Target="../media/image115.jpeg"/><Relationship Id="rId39" Type="http://schemas.openxmlformats.org/officeDocument/2006/relationships/image" Target="../media/image162.png"/><Relationship Id="rId3" Type="http://schemas.openxmlformats.org/officeDocument/2006/relationships/image" Target="../media/image152.png"/><Relationship Id="rId21" Type="http://schemas.openxmlformats.org/officeDocument/2006/relationships/image" Target="../media/image154.png"/><Relationship Id="rId34" Type="http://schemas.openxmlformats.org/officeDocument/2006/relationships/image" Target="../media/image159.png"/><Relationship Id="rId42" Type="http://schemas.openxmlformats.org/officeDocument/2006/relationships/image" Target="../media/image165.png"/><Relationship Id="rId7" Type="http://schemas.openxmlformats.org/officeDocument/2006/relationships/hyperlink" Target="http://www.acgisoftware.com/index.aspx" TargetMode="External"/><Relationship Id="rId12" Type="http://schemas.openxmlformats.org/officeDocument/2006/relationships/image" Target="../media/image99.jpeg"/><Relationship Id="rId17" Type="http://schemas.openxmlformats.org/officeDocument/2006/relationships/image" Target="../media/image105.png"/><Relationship Id="rId25" Type="http://schemas.openxmlformats.org/officeDocument/2006/relationships/image" Target="../media/image114.png"/><Relationship Id="rId33" Type="http://schemas.openxmlformats.org/officeDocument/2006/relationships/image" Target="../media/image123.png"/><Relationship Id="rId38" Type="http://schemas.openxmlformats.org/officeDocument/2006/relationships/image" Target="../media/image161.png"/><Relationship Id="rId46" Type="http://schemas.openxmlformats.org/officeDocument/2006/relationships/image" Target="../media/image169.png"/><Relationship Id="rId2" Type="http://schemas.openxmlformats.org/officeDocument/2006/relationships/notesSlide" Target="../notesSlides/notesSlide30.xml"/><Relationship Id="rId16" Type="http://schemas.openxmlformats.org/officeDocument/2006/relationships/image" Target="../media/image104.jpeg"/><Relationship Id="rId20" Type="http://schemas.openxmlformats.org/officeDocument/2006/relationships/image" Target="../media/image110.png"/><Relationship Id="rId29" Type="http://schemas.openxmlformats.org/officeDocument/2006/relationships/image" Target="../media/image156.png"/><Relationship Id="rId41" Type="http://schemas.openxmlformats.org/officeDocument/2006/relationships/image" Target="../media/image164.gif"/><Relationship Id="rId1" Type="http://schemas.openxmlformats.org/officeDocument/2006/relationships/slideLayout" Target="../slideLayouts/slideLayout9.xml"/><Relationship Id="rId6" Type="http://schemas.openxmlformats.org/officeDocument/2006/relationships/image" Target="../media/image93.jpeg"/><Relationship Id="rId11" Type="http://schemas.openxmlformats.org/officeDocument/2006/relationships/image" Target="../media/image98.png"/><Relationship Id="rId24" Type="http://schemas.openxmlformats.org/officeDocument/2006/relationships/image" Target="../media/image155.jpeg"/><Relationship Id="rId32" Type="http://schemas.openxmlformats.org/officeDocument/2006/relationships/image" Target="../media/image89.png"/><Relationship Id="rId37" Type="http://schemas.openxmlformats.org/officeDocument/2006/relationships/image" Target="../media/image145.png"/><Relationship Id="rId40" Type="http://schemas.openxmlformats.org/officeDocument/2006/relationships/image" Target="../media/image163.png"/><Relationship Id="rId45" Type="http://schemas.openxmlformats.org/officeDocument/2006/relationships/image" Target="../media/image168.png"/><Relationship Id="rId5" Type="http://schemas.openxmlformats.org/officeDocument/2006/relationships/image" Target="../media/image121.png"/><Relationship Id="rId15" Type="http://schemas.openxmlformats.org/officeDocument/2006/relationships/image" Target="../media/image103.png"/><Relationship Id="rId23" Type="http://schemas.openxmlformats.org/officeDocument/2006/relationships/image" Target="../media/image112.jpeg"/><Relationship Id="rId28" Type="http://schemas.openxmlformats.org/officeDocument/2006/relationships/image" Target="../media/image120.png"/><Relationship Id="rId36" Type="http://schemas.openxmlformats.org/officeDocument/2006/relationships/image" Target="../media/image160.png"/><Relationship Id="rId10" Type="http://schemas.openxmlformats.org/officeDocument/2006/relationships/image" Target="../media/image97.png"/><Relationship Id="rId19" Type="http://schemas.openxmlformats.org/officeDocument/2006/relationships/image" Target="../media/image109.png"/><Relationship Id="rId31" Type="http://schemas.openxmlformats.org/officeDocument/2006/relationships/image" Target="../media/image158.png"/><Relationship Id="rId44" Type="http://schemas.openxmlformats.org/officeDocument/2006/relationships/image" Target="../media/image167.png"/><Relationship Id="rId4" Type="http://schemas.openxmlformats.org/officeDocument/2006/relationships/image" Target="../media/image153.jpeg"/><Relationship Id="rId9" Type="http://schemas.openxmlformats.org/officeDocument/2006/relationships/image" Target="../media/image95.png"/><Relationship Id="rId14" Type="http://schemas.openxmlformats.org/officeDocument/2006/relationships/image" Target="../media/image102.png"/><Relationship Id="rId22" Type="http://schemas.openxmlformats.org/officeDocument/2006/relationships/image" Target="../media/image113.jpeg"/><Relationship Id="rId27" Type="http://schemas.openxmlformats.org/officeDocument/2006/relationships/image" Target="../media/image117.png"/><Relationship Id="rId30" Type="http://schemas.openxmlformats.org/officeDocument/2006/relationships/image" Target="../media/image157.png"/><Relationship Id="rId35" Type="http://schemas.openxmlformats.org/officeDocument/2006/relationships/image" Target="../media/image138.jpeg"/><Relationship Id="rId43" Type="http://schemas.openxmlformats.org/officeDocument/2006/relationships/image" Target="../media/image166.png"/></Relationships>
</file>

<file path=ppt/slides/_rels/slide4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72.gif"/></Relationships>
</file>

<file path=ppt/slides/_rels/slide46.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74.png"/></Relationships>
</file>

<file path=ppt/slides/_rels/slide47.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18" Type="http://schemas.openxmlformats.org/officeDocument/2006/relationships/image" Target="../media/image190.png"/><Relationship Id="rId3" Type="http://schemas.openxmlformats.org/officeDocument/2006/relationships/image" Target="../media/image175.jpeg"/><Relationship Id="rId21" Type="http://schemas.openxmlformats.org/officeDocument/2006/relationships/image" Target="../media/image193.png"/><Relationship Id="rId7" Type="http://schemas.openxmlformats.org/officeDocument/2006/relationships/image" Target="../media/image179.png"/><Relationship Id="rId12" Type="http://schemas.openxmlformats.org/officeDocument/2006/relationships/image" Target="../media/image184.png"/><Relationship Id="rId17" Type="http://schemas.openxmlformats.org/officeDocument/2006/relationships/image" Target="../media/image189.jpeg"/><Relationship Id="rId2" Type="http://schemas.openxmlformats.org/officeDocument/2006/relationships/notesSlide" Target="../notesSlides/notesSlide34.xml"/><Relationship Id="rId16" Type="http://schemas.openxmlformats.org/officeDocument/2006/relationships/image" Target="../media/image188.gif"/><Relationship Id="rId20" Type="http://schemas.openxmlformats.org/officeDocument/2006/relationships/image" Target="../media/image192.png"/><Relationship Id="rId1" Type="http://schemas.openxmlformats.org/officeDocument/2006/relationships/slideLayout" Target="../slideLayouts/slideLayout9.xml"/><Relationship Id="rId6" Type="http://schemas.openxmlformats.org/officeDocument/2006/relationships/image" Target="../media/image178.jpe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jpeg"/><Relationship Id="rId23" Type="http://schemas.openxmlformats.org/officeDocument/2006/relationships/image" Target="../media/image195.png"/><Relationship Id="rId10" Type="http://schemas.openxmlformats.org/officeDocument/2006/relationships/image" Target="../media/image182.png"/><Relationship Id="rId19" Type="http://schemas.openxmlformats.org/officeDocument/2006/relationships/image" Target="../media/image191.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86.jpeg"/><Relationship Id="rId22" Type="http://schemas.openxmlformats.org/officeDocument/2006/relationships/image" Target="../media/image194.png"/></Relationships>
</file>

<file path=ppt/slides/_rels/slide4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98.jpeg"/><Relationship Id="rId4" Type="http://schemas.openxmlformats.org/officeDocument/2006/relationships/image" Target="../media/image197.jpeg"/></Relationships>
</file>

<file path=ppt/slides/_rels/slide49.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jpeg"/><Relationship Id="rId7" Type="http://schemas.openxmlformats.org/officeDocument/2006/relationships/image" Target="../media/image203.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803" y="2903816"/>
            <a:ext cx="9753600" cy="777037"/>
          </a:xfrm>
        </p:spPr>
        <p:txBody>
          <a:bodyPr/>
          <a:lstStyle/>
          <a:p>
            <a:r>
              <a:rPr lang="en-US" altLang="en-US" dirty="0"/>
              <a:t>The Leading </a:t>
            </a:r>
            <a:br>
              <a:rPr lang="en-US" altLang="en-US" dirty="0"/>
            </a:br>
            <a:r>
              <a:rPr lang="en-US" altLang="en-US" dirty="0"/>
              <a:t>Enterprise Community </a:t>
            </a:r>
            <a:br>
              <a:rPr lang="en-US" altLang="en-US" dirty="0"/>
            </a:br>
            <a:r>
              <a:rPr lang="en-US" altLang="en-US" dirty="0"/>
              <a:t>Platform for Associations</a:t>
            </a:r>
            <a:endParaRPr 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User Welcome Campaign </a:t>
            </a:r>
          </a:p>
        </p:txBody>
      </p:sp>
      <p:sp>
        <p:nvSpPr>
          <p:cNvPr id="14" name="Content Placeholder 13"/>
          <p:cNvSpPr>
            <a:spLocks noGrp="1"/>
          </p:cNvSpPr>
          <p:nvPr>
            <p:ph idx="1"/>
          </p:nvPr>
        </p:nvSpPr>
        <p:spPr/>
        <p:txBody>
          <a:bodyPr/>
          <a:lstStyle/>
          <a:p>
            <a:pPr marL="0" indent="0">
              <a:buNone/>
            </a:pPr>
            <a:r>
              <a:rPr lang="en-US" b="1" dirty="0">
                <a:solidFill>
                  <a:srgbClr val="75797D"/>
                </a:solidFill>
              </a:rPr>
              <a:t>Automation Rules Example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3740" b="16585"/>
          <a:stretch/>
        </p:blipFill>
        <p:spPr>
          <a:xfrm>
            <a:off x="1524000" y="1858720"/>
            <a:ext cx="9144000" cy="4092498"/>
          </a:xfrm>
          <a:prstGeom prst="rect">
            <a:avLst/>
          </a:prstGeom>
        </p:spPr>
      </p:pic>
    </p:spTree>
    <p:extLst>
      <p:ext uri="{BB962C8B-B14F-4D97-AF65-F5344CB8AC3E}">
        <p14:creationId xmlns:p14="http://schemas.microsoft.com/office/powerpoint/2010/main" val="132458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330" y="-402671"/>
            <a:ext cx="9144000" cy="6858000"/>
          </a:xfrm>
          <a:prstGeom prst="rect">
            <a:avLst/>
          </a:prstGeom>
        </p:spPr>
      </p:pic>
    </p:spTree>
    <p:extLst>
      <p:ext uri="{BB962C8B-B14F-4D97-AF65-F5344CB8AC3E}">
        <p14:creationId xmlns:p14="http://schemas.microsoft.com/office/powerpoint/2010/main" val="257182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 Rate Success</a:t>
            </a:r>
          </a:p>
        </p:txBody>
      </p:sp>
      <p:graphicFrame>
        <p:nvGraphicFramePr>
          <p:cNvPr id="4" name="Table 3"/>
          <p:cNvGraphicFramePr>
            <a:graphicFrameLocks noGrp="1"/>
          </p:cNvGraphicFramePr>
          <p:nvPr>
            <p:extLst/>
          </p:nvPr>
        </p:nvGraphicFramePr>
        <p:xfrm>
          <a:off x="2152651" y="1160771"/>
          <a:ext cx="7886699" cy="4578384"/>
        </p:xfrm>
        <a:graphic>
          <a:graphicData uri="http://schemas.openxmlformats.org/drawingml/2006/table">
            <a:tbl>
              <a:tblPr firstRow="1" bandRow="1">
                <a:tableStyleId>{5C22544A-7EE6-4342-B048-85BDC9FD1C3A}</a:tableStyleId>
              </a:tblPr>
              <a:tblGrid>
                <a:gridCol w="3842989">
                  <a:extLst>
                    <a:ext uri="{9D8B030D-6E8A-4147-A177-3AD203B41FA5}">
                      <a16:colId xmlns:a16="http://schemas.microsoft.com/office/drawing/2014/main" val="2716616088"/>
                    </a:ext>
                  </a:extLst>
                </a:gridCol>
                <a:gridCol w="1170878">
                  <a:extLst>
                    <a:ext uri="{9D8B030D-6E8A-4147-A177-3AD203B41FA5}">
                      <a16:colId xmlns:a16="http://schemas.microsoft.com/office/drawing/2014/main" val="2822145227"/>
                    </a:ext>
                  </a:extLst>
                </a:gridCol>
                <a:gridCol w="1478719">
                  <a:extLst>
                    <a:ext uri="{9D8B030D-6E8A-4147-A177-3AD203B41FA5}">
                      <a16:colId xmlns:a16="http://schemas.microsoft.com/office/drawing/2014/main" val="4049125377"/>
                    </a:ext>
                  </a:extLst>
                </a:gridCol>
                <a:gridCol w="1394113">
                  <a:extLst>
                    <a:ext uri="{9D8B030D-6E8A-4147-A177-3AD203B41FA5}">
                      <a16:colId xmlns:a16="http://schemas.microsoft.com/office/drawing/2014/main" val="2870893709"/>
                    </a:ext>
                  </a:extLst>
                </a:gridCol>
              </a:tblGrid>
              <a:tr h="451921">
                <a:tc gridSpan="4">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TOP FIVE EMAIL CONVERSIONS</a:t>
                      </a:r>
                      <a:r>
                        <a:rPr lang="en-US" sz="2000" baseline="0" dirty="0">
                          <a:latin typeface="Open Sans" panose="020B0606030504020204" pitchFamily="34" charset="0"/>
                          <a:ea typeface="Open Sans" panose="020B0606030504020204" pitchFamily="34" charset="0"/>
                          <a:cs typeface="Open Sans" panose="020B0606030504020204" pitchFamily="34" charset="0"/>
                        </a:rPr>
                        <a:t> CHART</a:t>
                      </a:r>
                      <a:endParaRPr lang="en-US" sz="200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ED7421"/>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10933249"/>
                  </a:ext>
                </a:extLst>
              </a:tr>
              <a:tr h="506254">
                <a:tc>
                  <a:txBody>
                    <a:bodyPr/>
                    <a:lstStyle/>
                    <a:p>
                      <a:r>
                        <a:rPr lang="en-US" sz="15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RULE</a:t>
                      </a:r>
                    </a:p>
                  </a:txBody>
                  <a:tcPr marT="91440" marB="91440" anchor="ctr" anchorCtr="1">
                    <a:solidFill>
                      <a:schemeClr val="bg1">
                        <a:lumMod val="95000"/>
                      </a:schemeClr>
                    </a:solidFill>
                  </a:tcPr>
                </a:tc>
                <a:tc>
                  <a:txBody>
                    <a:bodyPr/>
                    <a:lstStyle/>
                    <a:p>
                      <a:r>
                        <a:rPr lang="en-US" sz="15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TOUCHES</a:t>
                      </a:r>
                    </a:p>
                  </a:txBody>
                  <a:tcPr marT="91440" marB="91440" anchor="ctr" anchorCtr="1">
                    <a:solidFill>
                      <a:schemeClr val="bg1">
                        <a:lumMod val="95000"/>
                      </a:schemeClr>
                    </a:solidFill>
                  </a:tcPr>
                </a:tc>
                <a:tc>
                  <a:txBody>
                    <a:bodyPr/>
                    <a:lstStyle/>
                    <a:p>
                      <a:pPr algn="ctr"/>
                      <a:r>
                        <a:rPr lang="en-US" sz="15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NUMBER CONVERTED</a:t>
                      </a:r>
                    </a:p>
                  </a:txBody>
                  <a:tcPr marT="91440" marB="91440" anchor="ctr" anchorCtr="1">
                    <a:solidFill>
                      <a:schemeClr val="bg1">
                        <a:lumMod val="95000"/>
                      </a:schemeClr>
                    </a:solidFill>
                  </a:tcPr>
                </a:tc>
                <a:tc>
                  <a:txBody>
                    <a:bodyPr/>
                    <a:lstStyle/>
                    <a:p>
                      <a:pPr algn="ctr"/>
                      <a:r>
                        <a:rPr lang="en-US" sz="15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CONVERSION PERCENT</a:t>
                      </a:r>
                    </a:p>
                  </a:txBody>
                  <a:tcPr marT="91440" marB="91440" anchor="ctr" anchorCtr="1">
                    <a:solidFill>
                      <a:schemeClr val="bg1">
                        <a:lumMod val="95000"/>
                      </a:schemeClr>
                    </a:solidFill>
                  </a:tcPr>
                </a:tc>
                <a:extLst>
                  <a:ext uri="{0D108BD9-81ED-4DB2-BD59-A6C34878D82A}">
                    <a16:rowId xmlns:a16="http://schemas.microsoft.com/office/drawing/2014/main" val="1311967917"/>
                  </a:ext>
                </a:extLst>
              </a:tr>
              <a:tr h="552988">
                <a:tc>
                  <a:txBody>
                    <a:bodyPr/>
                    <a:lstStyle/>
                    <a:p>
                      <a:pPr algn="l"/>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  Discussion Author</a:t>
                      </a:r>
                      <a:r>
                        <a:rPr lang="en-US" sz="1600" baseline="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with no Photo</a:t>
                      </a:r>
                      <a:endPar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103</a:t>
                      </a:r>
                    </a:p>
                  </a:txBody>
                  <a:tcPr marT="91440" marB="91440" anchor="ctr" anchorCtr="1">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45</a:t>
                      </a:r>
                    </a:p>
                  </a:txBody>
                  <a:tcPr marT="91440" marB="91440" anchor="ctr" anchorCtr="1">
                    <a:solidFill>
                      <a:schemeClr val="bg1">
                        <a:lumMod val="95000"/>
                      </a:schemeClr>
                    </a:solidFill>
                  </a:tcPr>
                </a:tc>
                <a:tc>
                  <a:txBody>
                    <a:bodyPr/>
                    <a:lstStyle/>
                    <a:p>
                      <a:pPr algn="ct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43.69%</a:t>
                      </a:r>
                    </a:p>
                  </a:txBody>
                  <a:tcPr marT="91440" marB="91440" anchor="ctr" anchorCtr="1">
                    <a:solidFill>
                      <a:schemeClr val="bg1">
                        <a:lumMod val="95000"/>
                      </a:schemeClr>
                    </a:solidFill>
                  </a:tcPr>
                </a:tc>
                <a:extLst>
                  <a:ext uri="{0D108BD9-81ED-4DB2-BD59-A6C34878D82A}">
                    <a16:rowId xmlns:a16="http://schemas.microsoft.com/office/drawing/2014/main" val="216987479"/>
                  </a:ext>
                </a:extLst>
              </a:tr>
              <a:tr h="534261">
                <a:tc>
                  <a:txBody>
                    <a:bodyPr/>
                    <a:lstStyle/>
                    <a:p>
                      <a:pPr algn="l"/>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  Keep the Conversation Going</a:t>
                      </a:r>
                    </a:p>
                  </a:txBody>
                  <a:tcPr marT="91440" marB="91440" anchor="ctr">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94</a:t>
                      </a:r>
                    </a:p>
                  </a:txBody>
                  <a:tcPr marT="91440" marB="91440" anchor="ctr" anchorCtr="1">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34</a:t>
                      </a:r>
                    </a:p>
                  </a:txBody>
                  <a:tcPr marT="91440" marB="91440" anchor="ctr" anchorCtr="1">
                    <a:solidFill>
                      <a:schemeClr val="bg1">
                        <a:lumMod val="95000"/>
                      </a:schemeClr>
                    </a:solidFill>
                  </a:tcPr>
                </a:tc>
                <a:tc>
                  <a:txBody>
                    <a:bodyPr/>
                    <a:lstStyle/>
                    <a:p>
                      <a:pPr algn="ct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36.17%</a:t>
                      </a:r>
                    </a:p>
                  </a:txBody>
                  <a:tcPr marT="91440" marB="91440" anchor="ctr" anchorCtr="1">
                    <a:solidFill>
                      <a:schemeClr val="bg1">
                        <a:lumMod val="95000"/>
                      </a:schemeClr>
                    </a:solidFill>
                  </a:tcPr>
                </a:tc>
                <a:extLst>
                  <a:ext uri="{0D108BD9-81ED-4DB2-BD59-A6C34878D82A}">
                    <a16:rowId xmlns:a16="http://schemas.microsoft.com/office/drawing/2014/main" val="1587364791"/>
                  </a:ext>
                </a:extLst>
              </a:tr>
              <a:tr h="512456">
                <a:tc>
                  <a:txBody>
                    <a:bodyPr/>
                    <a:lstStyle/>
                    <a:p>
                      <a:pPr algn="l"/>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  Welcome New Member</a:t>
                      </a:r>
                    </a:p>
                  </a:txBody>
                  <a:tcPr marT="91440" marB="91440" anchor="ctr">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353</a:t>
                      </a:r>
                    </a:p>
                  </a:txBody>
                  <a:tcPr marT="91440" marB="91440" anchor="ctr" anchorCtr="1">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89</a:t>
                      </a:r>
                    </a:p>
                  </a:txBody>
                  <a:tcPr marT="91440" marB="91440" anchor="ctr" anchorCtr="1">
                    <a:solidFill>
                      <a:schemeClr val="bg1">
                        <a:lumMod val="95000"/>
                      </a:schemeClr>
                    </a:solidFill>
                  </a:tcPr>
                </a:tc>
                <a:tc>
                  <a:txBody>
                    <a:bodyPr/>
                    <a:lstStyle/>
                    <a:p>
                      <a:pPr algn="ct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25.21%</a:t>
                      </a:r>
                    </a:p>
                  </a:txBody>
                  <a:tcPr marT="91440" marB="91440" anchor="ctr" anchorCtr="1">
                    <a:solidFill>
                      <a:schemeClr val="bg1">
                        <a:lumMod val="95000"/>
                      </a:schemeClr>
                    </a:solidFill>
                  </a:tcPr>
                </a:tc>
                <a:extLst>
                  <a:ext uri="{0D108BD9-81ED-4DB2-BD59-A6C34878D82A}">
                    <a16:rowId xmlns:a16="http://schemas.microsoft.com/office/drawing/2014/main" val="492545489"/>
                  </a:ext>
                </a:extLst>
              </a:tr>
              <a:tr h="512456">
                <a:tc>
                  <a:txBody>
                    <a:bodyPr/>
                    <a:lstStyle/>
                    <a:p>
                      <a:pPr algn="l"/>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  Your First Post</a:t>
                      </a:r>
                      <a:r>
                        <a:rPr lang="en-US" sz="1600" baseline="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with Photo</a:t>
                      </a:r>
                      <a:endPar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65</a:t>
                      </a:r>
                    </a:p>
                  </a:txBody>
                  <a:tcPr marT="91440" marB="91440" anchor="ctr" anchorCtr="1">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14</a:t>
                      </a:r>
                    </a:p>
                  </a:txBody>
                  <a:tcPr marT="91440" marB="91440" anchor="ctr" anchorCtr="1">
                    <a:solidFill>
                      <a:schemeClr val="bg1">
                        <a:lumMod val="95000"/>
                      </a:schemeClr>
                    </a:solidFill>
                  </a:tcPr>
                </a:tc>
                <a:tc>
                  <a:txBody>
                    <a:bodyPr/>
                    <a:lstStyle/>
                    <a:p>
                      <a:pPr algn="ct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21.54%</a:t>
                      </a:r>
                    </a:p>
                  </a:txBody>
                  <a:tcPr marT="91440" marB="91440" anchor="ctr" anchorCtr="1">
                    <a:solidFill>
                      <a:schemeClr val="bg1">
                        <a:lumMod val="95000"/>
                      </a:schemeClr>
                    </a:solidFill>
                  </a:tcPr>
                </a:tc>
                <a:extLst>
                  <a:ext uri="{0D108BD9-81ED-4DB2-BD59-A6C34878D82A}">
                    <a16:rowId xmlns:a16="http://schemas.microsoft.com/office/drawing/2014/main" val="386422818"/>
                  </a:ext>
                </a:extLst>
              </a:tr>
              <a:tr h="512456">
                <a:tc>
                  <a:txBody>
                    <a:bodyPr/>
                    <a:lstStyle/>
                    <a:p>
                      <a:pPr algn="l"/>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5.  We Miss You (Second</a:t>
                      </a:r>
                      <a:r>
                        <a:rPr lang="en-US" sz="1600" baseline="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Touch)</a:t>
                      </a:r>
                      <a:endPar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T="91440" marB="91440" anchor="ctr">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30</a:t>
                      </a:r>
                    </a:p>
                  </a:txBody>
                  <a:tcPr marT="91440" marB="91440" anchor="ctr" anchorCtr="1">
                    <a:solidFill>
                      <a:schemeClr val="bg1">
                        <a:lumMod val="95000"/>
                      </a:schemeClr>
                    </a:solidFill>
                  </a:tcPr>
                </a:tc>
                <a:tc>
                  <a:txBody>
                    <a:bodyPr/>
                    <a:lstStyle/>
                    <a:p>
                      <a:pPr algn="ctr"/>
                      <a:r>
                        <a:rPr lang="en-US"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a:t>
                      </a:r>
                    </a:p>
                  </a:txBody>
                  <a:tcPr marT="91440" marB="91440" anchor="ctr" anchorCtr="1">
                    <a:solidFill>
                      <a:schemeClr val="bg1">
                        <a:lumMod val="95000"/>
                      </a:schemeClr>
                    </a:solidFill>
                  </a:tcPr>
                </a:tc>
                <a:tc>
                  <a:txBody>
                    <a:bodyPr/>
                    <a:lstStyle/>
                    <a:p>
                      <a:pPr algn="ct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13.33%</a:t>
                      </a:r>
                    </a:p>
                  </a:txBody>
                  <a:tcPr marT="91440" marB="91440" anchor="ctr" anchorCtr="1">
                    <a:solidFill>
                      <a:schemeClr val="bg1">
                        <a:lumMod val="95000"/>
                      </a:schemeClr>
                    </a:solidFill>
                  </a:tcPr>
                </a:tc>
                <a:extLst>
                  <a:ext uri="{0D108BD9-81ED-4DB2-BD59-A6C34878D82A}">
                    <a16:rowId xmlns:a16="http://schemas.microsoft.com/office/drawing/2014/main" val="2878644053"/>
                  </a:ext>
                </a:extLst>
              </a:tr>
              <a:tr h="861766">
                <a:tc gridSpan="4">
                  <a:txBody>
                    <a:bodyPr/>
                    <a:lstStyle/>
                    <a:p>
                      <a:pPr algn="r"/>
                      <a:br>
                        <a:rPr lang="en-US" i="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75797D"/>
                          </a:solidFill>
                          <a:latin typeface="Open Sans" panose="020B0606030504020204" pitchFamily="34" charset="0"/>
                          <a:ea typeface="Open Sans" panose="020B0606030504020204" pitchFamily="34" charset="0"/>
                          <a:cs typeface="Open Sans" panose="020B0606030504020204" pitchFamily="34" charset="0"/>
                        </a:rPr>
                        <a:t>Source: ASAE Automation Rules Conversion Report, 2015</a:t>
                      </a:r>
                      <a:endParaRPr lang="en-US" i="1" dirty="0">
                        <a:solidFill>
                          <a:srgbClr val="75797D"/>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dirty="0">
                        <a:solidFill>
                          <a:schemeClr val="bg2">
                            <a:lumMod val="25000"/>
                          </a:schemeClr>
                        </a:solidFill>
                      </a:endParaRPr>
                    </a:p>
                  </a:txBody>
                  <a:tcPr/>
                </a:tc>
                <a:extLst>
                  <a:ext uri="{0D108BD9-81ED-4DB2-BD59-A6C34878D82A}">
                    <a16:rowId xmlns:a16="http://schemas.microsoft.com/office/drawing/2014/main" val="441918337"/>
                  </a:ext>
                </a:extLst>
              </a:tr>
            </a:tbl>
          </a:graphicData>
        </a:graphic>
      </p:graphicFrame>
    </p:spTree>
    <p:extLst>
      <p:ext uri="{BB962C8B-B14F-4D97-AF65-F5344CB8AC3E}">
        <p14:creationId xmlns:p14="http://schemas.microsoft.com/office/powerpoint/2010/main" val="383679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Member Welcome Campaign</a:t>
            </a:r>
          </a:p>
        </p:txBody>
      </p:sp>
      <p:sp>
        <p:nvSpPr>
          <p:cNvPr id="3" name="Content Placeholder 2"/>
          <p:cNvSpPr>
            <a:spLocks noGrp="1"/>
          </p:cNvSpPr>
          <p:nvPr>
            <p:ph idx="1"/>
          </p:nvPr>
        </p:nvSpPr>
        <p:spPr/>
        <p:txBody>
          <a:bodyPr/>
          <a:lstStyle/>
          <a:p>
            <a:pPr marL="0" indent="0">
              <a:buNone/>
            </a:pPr>
            <a:r>
              <a:rPr lang="en-US" sz="2400" b="1" dirty="0">
                <a:solidFill>
                  <a:srgbClr val="75797D"/>
                </a:solidFill>
              </a:rPr>
              <a:t>Professional Photographers of America (PPA) </a:t>
            </a:r>
          </a:p>
          <a:p>
            <a:pPr marL="0" indent="0">
              <a:buNone/>
            </a:pPr>
            <a:r>
              <a:rPr lang="en-US" sz="2200" dirty="0">
                <a:solidFill>
                  <a:srgbClr val="75797D"/>
                </a:solidFill>
              </a:rPr>
              <a:t>Goal: Welcome new members and get them to engage in the community within the first week of joining PPA. </a:t>
            </a:r>
          </a:p>
          <a:p>
            <a:endParaRPr lang="en-US" sz="2000" dirty="0">
              <a:solidFill>
                <a:srgbClr val="75797D"/>
              </a:solidFill>
            </a:endParaRPr>
          </a:p>
          <a:p>
            <a:pPr lvl="1"/>
            <a:r>
              <a:rPr lang="en-US" sz="2200" b="1" dirty="0">
                <a:solidFill>
                  <a:srgbClr val="75797D"/>
                </a:solidFill>
              </a:rPr>
              <a:t>Program: </a:t>
            </a:r>
            <a:r>
              <a:rPr lang="en-US" sz="2200" dirty="0">
                <a:solidFill>
                  <a:srgbClr val="75797D"/>
                </a:solidFill>
              </a:rPr>
              <a:t>Members within their first week of joining the community. </a:t>
            </a:r>
          </a:p>
          <a:p>
            <a:pPr lvl="1"/>
            <a:endParaRPr lang="en-US" sz="2200" dirty="0">
              <a:solidFill>
                <a:srgbClr val="75797D"/>
              </a:solidFill>
            </a:endParaRPr>
          </a:p>
          <a:p>
            <a:pPr lvl="1"/>
            <a:r>
              <a:rPr lang="en-US" sz="2200" b="1" dirty="0">
                <a:solidFill>
                  <a:srgbClr val="75797D"/>
                </a:solidFill>
              </a:rPr>
              <a:t>Results:</a:t>
            </a:r>
          </a:p>
          <a:p>
            <a:pPr lvl="2">
              <a:buFont typeface="Wingdings" panose="05000000000000000000" pitchFamily="2" charset="2"/>
              <a:buChar char="ü"/>
            </a:pPr>
            <a:r>
              <a:rPr lang="en-US" sz="2200" dirty="0">
                <a:solidFill>
                  <a:srgbClr val="75797D"/>
                </a:solidFill>
              </a:rPr>
              <a:t>  </a:t>
            </a:r>
            <a:r>
              <a:rPr lang="en-US" sz="2200" b="1" dirty="0">
                <a:solidFill>
                  <a:srgbClr val="75797D"/>
                </a:solidFill>
              </a:rPr>
              <a:t>73%</a:t>
            </a:r>
            <a:r>
              <a:rPr lang="en-US" sz="2200" dirty="0">
                <a:solidFill>
                  <a:srgbClr val="75797D"/>
                </a:solidFill>
              </a:rPr>
              <a:t> took action and logged into the community</a:t>
            </a:r>
          </a:p>
          <a:p>
            <a:pPr lvl="2">
              <a:buFont typeface="Wingdings" panose="05000000000000000000" pitchFamily="2" charset="2"/>
              <a:buChar char="ü"/>
            </a:pPr>
            <a:r>
              <a:rPr lang="en-US" sz="2200" b="1" dirty="0">
                <a:solidFill>
                  <a:srgbClr val="75797D"/>
                </a:solidFill>
              </a:rPr>
              <a:t>  15%</a:t>
            </a:r>
            <a:r>
              <a:rPr lang="en-US" sz="2200" dirty="0">
                <a:solidFill>
                  <a:srgbClr val="75797D"/>
                </a:solidFill>
              </a:rPr>
              <a:t> updated their profile bio </a:t>
            </a:r>
          </a:p>
          <a:p>
            <a:pPr lvl="2">
              <a:buFont typeface="Wingdings" panose="05000000000000000000" pitchFamily="2" charset="2"/>
              <a:buChar char="ü"/>
            </a:pPr>
            <a:r>
              <a:rPr lang="en-US" sz="2200" dirty="0">
                <a:solidFill>
                  <a:srgbClr val="75797D"/>
                </a:solidFill>
              </a:rPr>
              <a:t>  </a:t>
            </a:r>
            <a:r>
              <a:rPr lang="en-US" sz="2200" b="1" dirty="0">
                <a:solidFill>
                  <a:srgbClr val="75797D"/>
                </a:solidFill>
              </a:rPr>
              <a:t>12%</a:t>
            </a:r>
            <a:r>
              <a:rPr lang="en-US" sz="2200" dirty="0">
                <a:solidFill>
                  <a:srgbClr val="75797D"/>
                </a:solidFill>
              </a:rPr>
              <a:t> posted at least one message</a:t>
            </a:r>
          </a:p>
          <a:p>
            <a:pPr lvl="2">
              <a:buFont typeface="Wingdings" panose="05000000000000000000" pitchFamily="2" charset="2"/>
              <a:buChar char="ü"/>
            </a:pPr>
            <a:r>
              <a:rPr lang="en-US" sz="2200" dirty="0">
                <a:solidFill>
                  <a:srgbClr val="75797D"/>
                </a:solidFill>
              </a:rPr>
              <a:t>  </a:t>
            </a:r>
            <a:r>
              <a:rPr lang="en-US" sz="2200" b="1" dirty="0">
                <a:solidFill>
                  <a:srgbClr val="75797D"/>
                </a:solidFill>
              </a:rPr>
              <a:t>148 posts</a:t>
            </a:r>
            <a:r>
              <a:rPr lang="en-US" sz="2200" dirty="0">
                <a:solidFill>
                  <a:srgbClr val="75797D"/>
                </a:solidFill>
              </a:rPr>
              <a:t>, 3% of all posts in that 30 days</a:t>
            </a:r>
          </a:p>
        </p:txBody>
      </p:sp>
      <p:pic>
        <p:nvPicPr>
          <p:cNvPr id="1026" name="Picture 2" descr="http://logonoid.com/images/ppa-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4650" y="5812972"/>
            <a:ext cx="2338190" cy="78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79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Miss You Campaign </a:t>
            </a:r>
          </a:p>
        </p:txBody>
      </p:sp>
      <p:sp>
        <p:nvSpPr>
          <p:cNvPr id="3" name="Content Placeholder 2"/>
          <p:cNvSpPr>
            <a:spLocks noGrp="1"/>
          </p:cNvSpPr>
          <p:nvPr>
            <p:ph idx="1"/>
          </p:nvPr>
        </p:nvSpPr>
        <p:spPr/>
        <p:txBody>
          <a:bodyPr/>
          <a:lstStyle/>
          <a:p>
            <a:pPr marL="0" indent="0">
              <a:buNone/>
            </a:pPr>
            <a:r>
              <a:rPr lang="en-US" sz="2400" b="1" dirty="0">
                <a:solidFill>
                  <a:srgbClr val="75797D"/>
                </a:solidFill>
              </a:rPr>
              <a:t>American Association for Respiratory Care (AARC)</a:t>
            </a:r>
            <a:endParaRPr lang="en-US" dirty="0">
              <a:solidFill>
                <a:srgbClr val="75797D"/>
              </a:solidFill>
            </a:endParaRPr>
          </a:p>
          <a:p>
            <a:pPr marL="0" indent="0">
              <a:buNone/>
            </a:pPr>
            <a:r>
              <a:rPr lang="en-US" sz="2200" dirty="0">
                <a:solidFill>
                  <a:srgbClr val="75797D"/>
                </a:solidFill>
              </a:rPr>
              <a:t>Goal: Re-engage with former active members in 105 days </a:t>
            </a:r>
          </a:p>
          <a:p>
            <a:pPr marL="0" indent="0">
              <a:buNone/>
            </a:pPr>
            <a:endParaRPr lang="en-US" sz="2200" dirty="0">
              <a:solidFill>
                <a:srgbClr val="75797D"/>
              </a:solidFill>
            </a:endParaRPr>
          </a:p>
          <a:p>
            <a:pPr lvl="1"/>
            <a:r>
              <a:rPr lang="en-US" sz="2200" b="1" dirty="0">
                <a:solidFill>
                  <a:srgbClr val="75797D"/>
                </a:solidFill>
              </a:rPr>
              <a:t>Program:</a:t>
            </a:r>
            <a:r>
              <a:rPr lang="en-US" sz="2200" dirty="0">
                <a:solidFill>
                  <a:srgbClr val="75797D"/>
                </a:solidFill>
              </a:rPr>
              <a:t> Members who had written 4+ discussion posts, but no post in last 90 days</a:t>
            </a:r>
          </a:p>
          <a:p>
            <a:pPr marL="457200" lvl="1" indent="0">
              <a:buNone/>
            </a:pPr>
            <a:endParaRPr lang="en-US" sz="2200" dirty="0">
              <a:solidFill>
                <a:srgbClr val="75797D"/>
              </a:solidFill>
            </a:endParaRPr>
          </a:p>
          <a:p>
            <a:pPr lvl="1"/>
            <a:r>
              <a:rPr lang="en-US" sz="2200" b="1" dirty="0">
                <a:solidFill>
                  <a:srgbClr val="75797D"/>
                </a:solidFill>
              </a:rPr>
              <a:t>Results:</a:t>
            </a:r>
          </a:p>
          <a:p>
            <a:pPr lvl="2">
              <a:buFont typeface="Wingdings" panose="05000000000000000000" pitchFamily="2" charset="2"/>
              <a:buChar char="ü"/>
            </a:pPr>
            <a:r>
              <a:rPr lang="en-US" sz="2200" b="1" dirty="0">
                <a:solidFill>
                  <a:srgbClr val="75797D"/>
                </a:solidFill>
              </a:rPr>
              <a:t>  26%</a:t>
            </a:r>
            <a:r>
              <a:rPr lang="en-US" sz="2200" dirty="0">
                <a:solidFill>
                  <a:srgbClr val="75797D"/>
                </a:solidFill>
              </a:rPr>
              <a:t> posted a message</a:t>
            </a:r>
          </a:p>
          <a:p>
            <a:pPr lvl="2">
              <a:buFont typeface="Wingdings" panose="05000000000000000000" pitchFamily="2" charset="2"/>
              <a:buChar char="ü"/>
            </a:pPr>
            <a:r>
              <a:rPr lang="en-US" sz="2200" b="1" dirty="0">
                <a:solidFill>
                  <a:srgbClr val="75797D"/>
                </a:solidFill>
              </a:rPr>
              <a:t>  15%</a:t>
            </a:r>
            <a:r>
              <a:rPr lang="en-US" sz="2200" dirty="0">
                <a:solidFill>
                  <a:srgbClr val="75797D"/>
                </a:solidFill>
              </a:rPr>
              <a:t> posted within a month</a:t>
            </a:r>
          </a:p>
          <a:p>
            <a:pPr lvl="2">
              <a:buFont typeface="Wingdings" panose="05000000000000000000" pitchFamily="2" charset="2"/>
              <a:buChar char="ü"/>
            </a:pPr>
            <a:r>
              <a:rPr lang="en-US" sz="2200" dirty="0">
                <a:solidFill>
                  <a:srgbClr val="75797D"/>
                </a:solidFill>
              </a:rPr>
              <a:t>  Averaged </a:t>
            </a:r>
            <a:r>
              <a:rPr lang="en-US" sz="2200" b="1" dirty="0">
                <a:solidFill>
                  <a:srgbClr val="75797D"/>
                </a:solidFill>
              </a:rPr>
              <a:t>3 posts </a:t>
            </a:r>
            <a:r>
              <a:rPr lang="en-US" sz="2200" dirty="0">
                <a:solidFill>
                  <a:srgbClr val="75797D"/>
                </a:solidFill>
              </a:rPr>
              <a:t>per member</a:t>
            </a:r>
          </a:p>
          <a:p>
            <a:pPr lvl="2">
              <a:buFont typeface="Wingdings" panose="05000000000000000000" pitchFamily="2" charset="2"/>
              <a:buChar char="ü"/>
            </a:pPr>
            <a:r>
              <a:rPr lang="en-US" sz="2200" dirty="0">
                <a:solidFill>
                  <a:srgbClr val="75797D"/>
                </a:solidFill>
              </a:rPr>
              <a:t>  This group accounted for </a:t>
            </a:r>
            <a:r>
              <a:rPr lang="en-US" sz="2200" b="1" dirty="0">
                <a:solidFill>
                  <a:srgbClr val="75797D"/>
                </a:solidFill>
              </a:rPr>
              <a:t>25% of all posts</a:t>
            </a:r>
            <a:endParaRPr lang="en-US" sz="2200" dirty="0">
              <a:solidFill>
                <a:srgbClr val="75797D"/>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7958" y="5382706"/>
            <a:ext cx="1302829" cy="1302829"/>
          </a:xfrm>
          <a:prstGeom prst="rect">
            <a:avLst/>
          </a:prstGeom>
        </p:spPr>
      </p:pic>
    </p:spTree>
    <p:extLst>
      <p:ext uri="{BB962C8B-B14F-4D97-AF65-F5344CB8AC3E}">
        <p14:creationId xmlns:p14="http://schemas.microsoft.com/office/powerpoint/2010/main" val="1764967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IPWEA</a:t>
            </a:r>
          </a:p>
        </p:txBody>
      </p:sp>
      <p:sp>
        <p:nvSpPr>
          <p:cNvPr id="7" name="Content Placeholder 6"/>
          <p:cNvSpPr>
            <a:spLocks noGrp="1"/>
          </p:cNvSpPr>
          <p:nvPr>
            <p:ph idx="1"/>
          </p:nvPr>
        </p:nvSpPr>
        <p:spPr/>
        <p:txBody>
          <a:bodyPr/>
          <a:lstStyle/>
          <a:p>
            <a:pPr marL="0" indent="0">
              <a:buNone/>
            </a:pPr>
            <a:r>
              <a:rPr lang="en-US" b="1" dirty="0">
                <a:solidFill>
                  <a:srgbClr val="75797D"/>
                </a:solidFill>
              </a:rPr>
              <a:t>70%</a:t>
            </a:r>
            <a:r>
              <a:rPr lang="en-US" dirty="0">
                <a:solidFill>
                  <a:srgbClr val="75797D"/>
                </a:solidFill>
              </a:rPr>
              <a:t> membership growth, prospects </a:t>
            </a:r>
            <a:r>
              <a:rPr lang="en-US" b="1" dirty="0">
                <a:solidFill>
                  <a:srgbClr val="75797D"/>
                </a:solidFill>
              </a:rPr>
              <a:t>doubled </a:t>
            </a:r>
            <a:r>
              <a:rPr lang="en-US" dirty="0">
                <a:solidFill>
                  <a:srgbClr val="75797D"/>
                </a:solidFill>
              </a:rPr>
              <a:t>and hits </a:t>
            </a:r>
            <a:r>
              <a:rPr lang="en-US" b="1" dirty="0">
                <a:solidFill>
                  <a:srgbClr val="75797D"/>
                </a:solidFill>
              </a:rPr>
              <a:t>quadrupled</a:t>
            </a:r>
            <a:r>
              <a:rPr lang="en-US" dirty="0">
                <a:solidFill>
                  <a:srgbClr val="75797D"/>
                </a:solidFill>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1781" y="5795010"/>
            <a:ext cx="255746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50" y="2335752"/>
            <a:ext cx="7886700" cy="3154680"/>
          </a:xfrm>
          <a:prstGeom prst="rect">
            <a:avLst/>
          </a:prstGeom>
          <a:ln>
            <a:solidFill>
              <a:schemeClr val="bg2">
                <a:lumMod val="75000"/>
              </a:schemeClr>
            </a:solidFill>
          </a:ln>
        </p:spPr>
      </p:pic>
    </p:spTree>
    <p:extLst>
      <p:ext uri="{BB962C8B-B14F-4D97-AF65-F5344CB8AC3E}">
        <p14:creationId xmlns:p14="http://schemas.microsoft.com/office/powerpoint/2010/main" val="1769862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IPWEA</a:t>
            </a:r>
          </a:p>
        </p:txBody>
      </p:sp>
      <p:graphicFrame>
        <p:nvGraphicFramePr>
          <p:cNvPr id="4" name="Chart 3"/>
          <p:cNvGraphicFramePr>
            <a:graphicFrameLocks/>
          </p:cNvGraphicFramePr>
          <p:nvPr>
            <p:extLst/>
          </p:nvPr>
        </p:nvGraphicFramePr>
        <p:xfrm>
          <a:off x="2152650" y="1339590"/>
          <a:ext cx="7886700" cy="413835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1781" y="5795010"/>
            <a:ext cx="255746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57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Communities Drive Event Growth</a:t>
            </a:r>
          </a:p>
        </p:txBody>
      </p:sp>
      <p:sp>
        <p:nvSpPr>
          <p:cNvPr id="3" name="Content Placeholder 2"/>
          <p:cNvSpPr>
            <a:spLocks noGrp="1"/>
          </p:cNvSpPr>
          <p:nvPr>
            <p:ph idx="1"/>
          </p:nvPr>
        </p:nvSpPr>
        <p:spPr/>
        <p:txBody>
          <a:bodyPr/>
          <a:lstStyle/>
          <a:p>
            <a:pPr marL="0" indent="0">
              <a:buNone/>
            </a:pPr>
            <a:r>
              <a:rPr lang="en-US" dirty="0">
                <a:solidFill>
                  <a:srgbClr val="75797D"/>
                </a:solidFill>
              </a:rPr>
              <a:t>“Summit, our annual conference, comprises </a:t>
            </a:r>
            <a:br>
              <a:rPr lang="en-US" dirty="0">
                <a:solidFill>
                  <a:srgbClr val="75797D"/>
                </a:solidFill>
              </a:rPr>
            </a:br>
            <a:r>
              <a:rPr lang="en-US" b="1" dirty="0">
                <a:solidFill>
                  <a:srgbClr val="75797D"/>
                </a:solidFill>
              </a:rPr>
              <a:t>60% </a:t>
            </a:r>
            <a:r>
              <a:rPr lang="en-US" dirty="0">
                <a:solidFill>
                  <a:srgbClr val="75797D"/>
                </a:solidFill>
              </a:rPr>
              <a:t>of our annual revenue. </a:t>
            </a:r>
            <a:r>
              <a:rPr lang="en-US" b="1" dirty="0">
                <a:solidFill>
                  <a:srgbClr val="75797D"/>
                </a:solidFill>
              </a:rPr>
              <a:t>CRMUG Collaborate </a:t>
            </a:r>
            <a:r>
              <a:rPr lang="en-US" dirty="0">
                <a:solidFill>
                  <a:srgbClr val="75797D"/>
                </a:solidFill>
              </a:rPr>
              <a:t>drives </a:t>
            </a:r>
            <a:r>
              <a:rPr lang="en-US" b="1" dirty="0">
                <a:solidFill>
                  <a:srgbClr val="75797D"/>
                </a:solidFill>
              </a:rPr>
              <a:t>10x </a:t>
            </a:r>
            <a:r>
              <a:rPr lang="en-US" dirty="0">
                <a:solidFill>
                  <a:srgbClr val="75797D"/>
                </a:solidFill>
              </a:rPr>
              <a:t>more registrations than any other source.”</a:t>
            </a:r>
            <a:br>
              <a:rPr lang="en-US" dirty="0">
                <a:solidFill>
                  <a:srgbClr val="75797D"/>
                </a:solidFill>
              </a:rPr>
            </a:br>
            <a:endParaRPr lang="en-US" dirty="0">
              <a:solidFill>
                <a:srgbClr val="75797D"/>
              </a:solidFill>
            </a:endParaRPr>
          </a:p>
          <a:p>
            <a:pPr marL="0" indent="0">
              <a:buNone/>
            </a:pPr>
            <a:r>
              <a:rPr lang="en-US" sz="2400" dirty="0">
                <a:solidFill>
                  <a:srgbClr val="75797D"/>
                </a:solidFill>
              </a:rPr>
              <a:t>Andy </a:t>
            </a:r>
            <a:r>
              <a:rPr lang="en-US" sz="2400" dirty="0" err="1">
                <a:solidFill>
                  <a:srgbClr val="75797D"/>
                </a:solidFill>
              </a:rPr>
              <a:t>Hafer</a:t>
            </a:r>
            <a:br>
              <a:rPr lang="en-US" sz="2400" dirty="0">
                <a:solidFill>
                  <a:srgbClr val="75797D"/>
                </a:solidFill>
              </a:rPr>
            </a:br>
            <a:r>
              <a:rPr lang="en-US" sz="2400" dirty="0">
                <a:solidFill>
                  <a:srgbClr val="75797D"/>
                </a:solidFill>
              </a:rPr>
              <a:t>Chief Executive Officer </a:t>
            </a:r>
          </a:p>
          <a:p>
            <a:pPr marL="0" indent="0">
              <a:buNone/>
            </a:pPr>
            <a:endParaRPr lang="en-US" dirty="0"/>
          </a:p>
        </p:txBody>
      </p:sp>
      <p:pic>
        <p:nvPicPr>
          <p:cNvPr id="1026" name="Picture 2" descr="https://higherlogicdownload.s3.amazonaws.com/DYNAMICPARTNERCONNECTIONS/e99186b1-2f02-4166-a1ec-ffde0d5d48db/UploadedImages/dci-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596" y="3879527"/>
            <a:ext cx="3467100" cy="828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292" y="3879527"/>
            <a:ext cx="3207058" cy="2286000"/>
          </a:xfrm>
          <a:prstGeom prst="rect">
            <a:avLst/>
          </a:prstGeom>
        </p:spPr>
      </p:pic>
    </p:spTree>
    <p:extLst>
      <p:ext uri="{BB962C8B-B14F-4D97-AF65-F5344CB8AC3E}">
        <p14:creationId xmlns:p14="http://schemas.microsoft.com/office/powerpoint/2010/main" val="3736729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Drives Event Attendance </a:t>
            </a:r>
          </a:p>
        </p:txBody>
      </p:sp>
      <p:sp>
        <p:nvSpPr>
          <p:cNvPr id="4" name="Rectangle 3"/>
          <p:cNvSpPr/>
          <p:nvPr/>
        </p:nvSpPr>
        <p:spPr>
          <a:xfrm>
            <a:off x="2275315" y="1572322"/>
            <a:ext cx="1834671" cy="1436408"/>
          </a:xfrm>
          <a:prstGeom prst="rect">
            <a:avLst/>
          </a:prstGeom>
          <a:solidFill>
            <a:srgbClr val="2A3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4,029</a:t>
            </a:r>
            <a:b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AXUG</a:t>
            </a:r>
          </a:p>
        </p:txBody>
      </p:sp>
      <p:sp>
        <p:nvSpPr>
          <p:cNvPr id="5" name="Rectangle 4"/>
          <p:cNvSpPr/>
          <p:nvPr/>
        </p:nvSpPr>
        <p:spPr>
          <a:xfrm>
            <a:off x="2275315" y="3120242"/>
            <a:ext cx="1834671" cy="1436408"/>
          </a:xfrm>
          <a:prstGeom prst="rect">
            <a:avLst/>
          </a:prstGeom>
          <a:solidFill>
            <a:srgbClr val="0E7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1,436</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NAVUG</a:t>
            </a:r>
          </a:p>
        </p:txBody>
      </p:sp>
      <p:sp>
        <p:nvSpPr>
          <p:cNvPr id="6" name="Rectangle 5"/>
          <p:cNvSpPr/>
          <p:nvPr/>
        </p:nvSpPr>
        <p:spPr>
          <a:xfrm>
            <a:off x="4267666" y="1572322"/>
            <a:ext cx="1834671" cy="1436408"/>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3,174</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CRMUG</a:t>
            </a:r>
          </a:p>
        </p:txBody>
      </p:sp>
      <p:sp>
        <p:nvSpPr>
          <p:cNvPr id="7" name="Rectangle 6"/>
          <p:cNvSpPr/>
          <p:nvPr/>
        </p:nvSpPr>
        <p:spPr>
          <a:xfrm>
            <a:off x="4267666" y="3120242"/>
            <a:ext cx="1834671" cy="1436408"/>
          </a:xfrm>
          <a:prstGeom prst="rect">
            <a:avLst/>
          </a:prstGeom>
          <a:solidFill>
            <a:srgbClr val="FEC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4,309</a:t>
            </a:r>
            <a:b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GPUG</a:t>
            </a:r>
          </a:p>
        </p:txBody>
      </p:sp>
      <p:sp>
        <p:nvSpPr>
          <p:cNvPr id="8" name="Rectangle 7"/>
          <p:cNvSpPr/>
          <p:nvPr/>
        </p:nvSpPr>
        <p:spPr>
          <a:xfrm>
            <a:off x="6260017" y="1568124"/>
            <a:ext cx="3665035" cy="29885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DOWNLOADS FROM THE</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12,948</a:t>
            </a:r>
            <a:b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SUMMIT LIBRARIES </a:t>
            </a:r>
          </a:p>
        </p:txBody>
      </p:sp>
      <p:pic>
        <p:nvPicPr>
          <p:cNvPr id="10" name="Picture 9"/>
          <p:cNvPicPr>
            <a:picLocks noChangeAspect="1"/>
          </p:cNvPicPr>
          <p:nvPr/>
        </p:nvPicPr>
        <p:blipFill>
          <a:blip r:embed="rId3"/>
          <a:stretch>
            <a:fillRect/>
          </a:stretch>
        </p:blipFill>
        <p:spPr>
          <a:xfrm>
            <a:off x="7059683" y="4586467"/>
            <a:ext cx="2865368" cy="762066"/>
          </a:xfrm>
          <a:prstGeom prst="rect">
            <a:avLst/>
          </a:prstGeom>
        </p:spPr>
      </p:pic>
    </p:spTree>
    <p:extLst>
      <p:ext uri="{BB962C8B-B14F-4D97-AF65-F5344CB8AC3E}">
        <p14:creationId xmlns:p14="http://schemas.microsoft.com/office/powerpoint/2010/main" val="1204450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66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Your Organization…</a:t>
            </a:r>
          </a:p>
        </p:txBody>
      </p:sp>
      <p:sp>
        <p:nvSpPr>
          <p:cNvPr id="6" name="Content Placeholder 5"/>
          <p:cNvSpPr>
            <a:spLocks noGrp="1"/>
          </p:cNvSpPr>
          <p:nvPr>
            <p:ph idx="1"/>
          </p:nvPr>
        </p:nvSpPr>
        <p:spPr>
          <a:xfrm>
            <a:off x="1602615" y="1545725"/>
            <a:ext cx="10330945" cy="4073791"/>
          </a:xfrm>
        </p:spPr>
        <p:txBody>
          <a:bodyPr/>
          <a:lstStyle/>
          <a:p>
            <a:r>
              <a:rPr lang="en-US" dirty="0"/>
              <a:t>Number of member orgs, individuals, member types, growing?</a:t>
            </a:r>
          </a:p>
          <a:p>
            <a:r>
              <a:rPr lang="en-US" dirty="0"/>
              <a:t>Your technology—AMS/CRM, Email, CMS, LMS, etc.?</a:t>
            </a:r>
          </a:p>
          <a:p>
            <a:r>
              <a:rPr lang="en-US" dirty="0"/>
              <a:t>Current tool for member collaboration? </a:t>
            </a:r>
          </a:p>
          <a:p>
            <a:r>
              <a:rPr lang="en-US" dirty="0"/>
              <a:t>What’s driving the interest/project?</a:t>
            </a:r>
          </a:p>
          <a:p>
            <a:r>
              <a:rPr lang="en-US" dirty="0"/>
              <a:t>Project timing &amp; budgets we should be aware of</a:t>
            </a:r>
          </a:p>
        </p:txBody>
      </p:sp>
    </p:spTree>
    <p:extLst>
      <p:ext uri="{BB962C8B-B14F-4D97-AF65-F5344CB8AC3E}">
        <p14:creationId xmlns:p14="http://schemas.microsoft.com/office/powerpoint/2010/main" val="296454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 name="Shape 47"/>
          <p:cNvSpPr/>
          <p:nvPr/>
        </p:nvSpPr>
        <p:spPr>
          <a:xfrm>
            <a:off x="0" y="1201511"/>
            <a:ext cx="12192000" cy="4762218"/>
          </a:xfrm>
          <a:prstGeom prst="rect">
            <a:avLst/>
          </a:prstGeom>
          <a:solidFill>
            <a:schemeClr val="tx1"/>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2" name="Title 21"/>
          <p:cNvSpPr>
            <a:spLocks noGrp="1"/>
          </p:cNvSpPr>
          <p:nvPr>
            <p:ph type="title"/>
          </p:nvPr>
        </p:nvSpPr>
        <p:spPr/>
        <p:txBody>
          <a:bodyPr/>
          <a:lstStyle/>
          <a:p>
            <a:r>
              <a:rPr lang="en-US" dirty="0"/>
              <a:t>Additional Features</a:t>
            </a:r>
          </a:p>
        </p:txBody>
      </p:sp>
      <p:grpSp>
        <p:nvGrpSpPr>
          <p:cNvPr id="20" name="Group 19"/>
          <p:cNvGrpSpPr/>
          <p:nvPr/>
        </p:nvGrpSpPr>
        <p:grpSpPr>
          <a:xfrm>
            <a:off x="252125" y="1509767"/>
            <a:ext cx="2265895" cy="2035465"/>
            <a:chOff x="206548" y="1470345"/>
            <a:chExt cx="2265895" cy="2035465"/>
          </a:xfrm>
        </p:grpSpPr>
        <p:pic>
          <p:nvPicPr>
            <p:cNvPr id="5" name="Picture 2" descr="https://higherlogicdownload.s3.amazonaws.com/HLSTAFF/MessageImages/TinyMce/e65628c8-ed34-43cd-be1e-3ec8a7dbbb3a.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0190" y="1470345"/>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06548" y="3167256"/>
              <a:ext cx="2265895" cy="338554"/>
            </a:xfrm>
            <a:prstGeom prst="rect">
              <a:avLst/>
            </a:prstGeom>
            <a:noFill/>
          </p:spPr>
          <p:txBody>
            <a:bodyPr wrap="square" rtlCol="0">
              <a:spAutoFit/>
            </a:bodyPr>
            <a:lstStyle/>
            <a:p>
              <a:pPr algn="ctr"/>
              <a:r>
                <a:rPr lang="en-US" sz="1600" dirty="0">
                  <a:solidFill>
                    <a:schemeClr val="bg1"/>
                  </a:solidFill>
                </a:rPr>
                <a:t>ACTIVITY SYNC</a:t>
              </a:r>
            </a:p>
          </p:txBody>
        </p:sp>
        <p:sp>
          <p:nvSpPr>
            <p:cNvPr id="23" name="Oval 22"/>
            <p:cNvSpPr/>
            <p:nvPr/>
          </p:nvSpPr>
          <p:spPr>
            <a:xfrm>
              <a:off x="548633" y="1509767"/>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 name="Group 20"/>
          <p:cNvGrpSpPr/>
          <p:nvPr/>
        </p:nvGrpSpPr>
        <p:grpSpPr>
          <a:xfrm>
            <a:off x="3016656" y="1455184"/>
            <a:ext cx="3049660" cy="2035465"/>
            <a:chOff x="3007101" y="1470345"/>
            <a:chExt cx="3049660" cy="2035465"/>
          </a:xfrm>
        </p:grpSpPr>
        <p:pic>
          <p:nvPicPr>
            <p:cNvPr id="6" name="Picture 2" descr="https://higherlogicdownload.s3.amazonaws.com/HLSTAFF/MessageImages/TinyMce/e65628c8-ed34-43cd-be1e-3ec8a7dbbb3a.jpg">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08180" y="1470345"/>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07101" y="3167256"/>
              <a:ext cx="3049660" cy="338554"/>
            </a:xfrm>
            <a:prstGeom prst="rect">
              <a:avLst/>
            </a:prstGeom>
            <a:noFill/>
          </p:spPr>
          <p:txBody>
            <a:bodyPr wrap="square" rtlCol="0">
              <a:spAutoFit/>
            </a:bodyPr>
            <a:lstStyle/>
            <a:p>
              <a:pPr algn="ctr"/>
              <a:r>
                <a:rPr lang="en-US" sz="1600" dirty="0">
                  <a:solidFill>
                    <a:schemeClr val="bg1"/>
                  </a:solidFill>
                </a:rPr>
                <a:t>COMMUNITY &amp; EVENT APPS</a:t>
              </a:r>
            </a:p>
          </p:txBody>
        </p:sp>
        <p:sp>
          <p:nvSpPr>
            <p:cNvPr id="24" name="Oval 23"/>
            <p:cNvSpPr/>
            <p:nvPr/>
          </p:nvSpPr>
          <p:spPr>
            <a:xfrm>
              <a:off x="3736624" y="1509767"/>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33" name="Group 32"/>
          <p:cNvGrpSpPr/>
          <p:nvPr/>
        </p:nvGrpSpPr>
        <p:grpSpPr>
          <a:xfrm>
            <a:off x="9590374" y="1470345"/>
            <a:ext cx="2265895" cy="2035465"/>
            <a:chOff x="6582530" y="1470345"/>
            <a:chExt cx="2265895" cy="2035465"/>
          </a:xfrm>
        </p:grpSpPr>
        <p:pic>
          <p:nvPicPr>
            <p:cNvPr id="7" name="Picture 2" descr="https://higherlogicdownload.s3.amazonaws.com/HLSTAFF/MessageImages/TinyMce/e65628c8-ed34-43cd-be1e-3ec8a7dbbb3a.jpg">
              <a:hlinkClick r:id="rId2"/>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96170" y="1470345"/>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82530" y="3167256"/>
              <a:ext cx="2265895" cy="338554"/>
            </a:xfrm>
            <a:prstGeom prst="rect">
              <a:avLst/>
            </a:prstGeom>
            <a:noFill/>
          </p:spPr>
          <p:txBody>
            <a:bodyPr wrap="square" rtlCol="0">
              <a:spAutoFit/>
            </a:bodyPr>
            <a:lstStyle/>
            <a:p>
              <a:pPr algn="ctr"/>
              <a:r>
                <a:rPr lang="en-US" sz="1600" dirty="0">
                  <a:solidFill>
                    <a:schemeClr val="bg1"/>
                  </a:solidFill>
                </a:rPr>
                <a:t>CONTENT MANAGER</a:t>
              </a:r>
            </a:p>
          </p:txBody>
        </p:sp>
        <p:sp>
          <p:nvSpPr>
            <p:cNvPr id="25" name="Oval 24"/>
            <p:cNvSpPr/>
            <p:nvPr/>
          </p:nvSpPr>
          <p:spPr>
            <a:xfrm>
              <a:off x="6931894" y="1509767"/>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8" name="Picture 2" descr="https://higherlogicdownload.s3.amazonaws.com/HLSTAFF/MessageImages/TinyMce/e65628c8-ed34-43cd-be1e-3ec8a7dbbb3a.jpg">
            <a:hlinkClick r:id="rId2"/>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94929" y="3803898"/>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1287" y="5531481"/>
            <a:ext cx="2265895" cy="338554"/>
          </a:xfrm>
          <a:prstGeom prst="rect">
            <a:avLst/>
          </a:prstGeom>
          <a:noFill/>
        </p:spPr>
        <p:txBody>
          <a:bodyPr wrap="square" rtlCol="0">
            <a:spAutoFit/>
          </a:bodyPr>
          <a:lstStyle/>
          <a:p>
            <a:pPr algn="ctr"/>
            <a:r>
              <a:rPr lang="en-US" sz="1600" dirty="0">
                <a:solidFill>
                  <a:schemeClr val="bg1"/>
                </a:solidFill>
              </a:rPr>
              <a:t>EVENT MANAGER</a:t>
            </a:r>
          </a:p>
        </p:txBody>
      </p:sp>
      <p:sp>
        <p:nvSpPr>
          <p:cNvPr id="26" name="Oval 25"/>
          <p:cNvSpPr/>
          <p:nvPr/>
        </p:nvSpPr>
        <p:spPr>
          <a:xfrm>
            <a:off x="530652" y="3843320"/>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https://higherlogicdownload.s3.amazonaws.com/HLSTAFF/MessageImages/TinyMce/e65628c8-ed34-43cd-be1e-3ec8a7dbbb3a.jpg">
            <a:hlinkClick r:id="rId2"/>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710450" y="3836341"/>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14095" y="5532730"/>
            <a:ext cx="2445363" cy="338554"/>
          </a:xfrm>
          <a:prstGeom prst="rect">
            <a:avLst/>
          </a:prstGeom>
          <a:noFill/>
        </p:spPr>
        <p:txBody>
          <a:bodyPr wrap="square" rtlCol="0">
            <a:spAutoFit/>
          </a:bodyPr>
          <a:lstStyle/>
          <a:p>
            <a:pPr algn="ctr"/>
            <a:r>
              <a:rPr lang="en-US" sz="1600" dirty="0">
                <a:solidFill>
                  <a:schemeClr val="bg1"/>
                </a:solidFill>
              </a:rPr>
              <a:t>EXPERT DIRECTORY</a:t>
            </a:r>
          </a:p>
        </p:txBody>
      </p:sp>
      <p:sp>
        <p:nvSpPr>
          <p:cNvPr id="27" name="Oval 26"/>
          <p:cNvSpPr/>
          <p:nvPr/>
        </p:nvSpPr>
        <p:spPr>
          <a:xfrm>
            <a:off x="3737553" y="3867189"/>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Picture 2" descr="https://higherlogicdownload.s3.amazonaws.com/HLSTAFF/MessageImages/TinyMce/e65628c8-ed34-43cd-be1e-3ec8a7dbbb3a.jpg">
            <a:hlinkClick r:id="rId2"/>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876150" y="3805493"/>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562508" y="5531481"/>
            <a:ext cx="2265895" cy="338554"/>
          </a:xfrm>
          <a:prstGeom prst="rect">
            <a:avLst/>
          </a:prstGeom>
          <a:noFill/>
        </p:spPr>
        <p:txBody>
          <a:bodyPr wrap="square" rtlCol="0">
            <a:spAutoFit/>
          </a:bodyPr>
          <a:lstStyle/>
          <a:p>
            <a:pPr algn="ctr"/>
            <a:r>
              <a:rPr lang="en-US" sz="1600" dirty="0">
                <a:solidFill>
                  <a:schemeClr val="bg1"/>
                </a:solidFill>
              </a:rPr>
              <a:t>MENTOR MATCH</a:t>
            </a:r>
          </a:p>
        </p:txBody>
      </p:sp>
      <p:sp>
        <p:nvSpPr>
          <p:cNvPr id="28" name="Oval 27"/>
          <p:cNvSpPr/>
          <p:nvPr/>
        </p:nvSpPr>
        <p:spPr>
          <a:xfrm>
            <a:off x="6910533" y="3836341"/>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1" name="Picture 2" descr="https://higherlogicdownload.s3.amazonaws.com/HLSTAFF/MessageImages/TinyMce/e65628c8-ed34-43cd-be1e-3ec8a7dbbb3a.jpg">
            <a:hlinkClick r:id="rId2"/>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904014" y="3782140"/>
            <a:ext cx="1638613" cy="1651415"/>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59942" y="5531481"/>
            <a:ext cx="2726756" cy="338554"/>
          </a:xfrm>
          <a:prstGeom prst="rect">
            <a:avLst/>
          </a:prstGeom>
          <a:noFill/>
        </p:spPr>
        <p:txBody>
          <a:bodyPr wrap="square" rtlCol="0">
            <a:spAutoFit/>
          </a:bodyPr>
          <a:lstStyle/>
          <a:p>
            <a:pPr algn="ctr"/>
            <a:r>
              <a:rPr lang="en-US" sz="1600" dirty="0">
                <a:solidFill>
                  <a:schemeClr val="bg1"/>
                </a:solidFill>
              </a:rPr>
              <a:t>VOLUNTEER MANAGER</a:t>
            </a:r>
          </a:p>
        </p:txBody>
      </p:sp>
      <p:sp>
        <p:nvSpPr>
          <p:cNvPr id="29" name="Oval 28"/>
          <p:cNvSpPr/>
          <p:nvPr/>
        </p:nvSpPr>
        <p:spPr>
          <a:xfrm>
            <a:off x="9938398" y="3812988"/>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39" name="Group 38"/>
          <p:cNvGrpSpPr/>
          <p:nvPr/>
        </p:nvGrpSpPr>
        <p:grpSpPr>
          <a:xfrm>
            <a:off x="6199851" y="1470345"/>
            <a:ext cx="2995737" cy="2020304"/>
            <a:chOff x="3027517" y="1470345"/>
            <a:chExt cx="2995737" cy="2020304"/>
          </a:xfrm>
        </p:grpSpPr>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4890" y="1470345"/>
              <a:ext cx="1636776" cy="1636776"/>
            </a:xfrm>
            <a:prstGeom prst="rect">
              <a:avLst/>
            </a:prstGeom>
          </p:spPr>
        </p:pic>
        <p:sp>
          <p:nvSpPr>
            <p:cNvPr id="32" name="TextBox 31"/>
            <p:cNvSpPr txBox="1"/>
            <p:nvPr/>
          </p:nvSpPr>
          <p:spPr>
            <a:xfrm>
              <a:off x="3027517" y="3152095"/>
              <a:ext cx="2995737" cy="338554"/>
            </a:xfrm>
            <a:prstGeom prst="rect">
              <a:avLst/>
            </a:prstGeom>
            <a:noFill/>
          </p:spPr>
          <p:txBody>
            <a:bodyPr wrap="square" rtlCol="0">
              <a:spAutoFit/>
            </a:bodyPr>
            <a:lstStyle/>
            <a:p>
              <a:pPr algn="ctr"/>
              <a:r>
                <a:rPr lang="en-US" sz="1600" dirty="0">
                  <a:solidFill>
                    <a:schemeClr val="bg1"/>
                  </a:solidFill>
                </a:rPr>
                <a:t>COMMUNITY MANAGEMENT</a:t>
              </a:r>
            </a:p>
          </p:txBody>
        </p:sp>
        <p:sp>
          <p:nvSpPr>
            <p:cNvPr id="30" name="Oval 29"/>
            <p:cNvSpPr/>
            <p:nvPr/>
          </p:nvSpPr>
          <p:spPr>
            <a:xfrm>
              <a:off x="3738279" y="1492494"/>
              <a:ext cx="1581724" cy="1581722"/>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88752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6" name="Shape 47"/>
          <p:cNvSpPr/>
          <p:nvPr/>
        </p:nvSpPr>
        <p:spPr>
          <a:xfrm>
            <a:off x="9552450" y="3659430"/>
            <a:ext cx="2639550" cy="2304300"/>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 name="Shape 47"/>
          <p:cNvSpPr/>
          <p:nvPr/>
        </p:nvSpPr>
        <p:spPr>
          <a:xfrm>
            <a:off x="9552450" y="1201509"/>
            <a:ext cx="2639549" cy="2342705"/>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5" name="Shape 47"/>
          <p:cNvSpPr/>
          <p:nvPr/>
        </p:nvSpPr>
        <p:spPr>
          <a:xfrm>
            <a:off x="3676485" y="1201510"/>
            <a:ext cx="5760750" cy="4773178"/>
          </a:xfrm>
          <a:prstGeom prst="rect">
            <a:avLst/>
          </a:prstGeom>
          <a:gradFill flip="none" rotWithShape="1">
            <a:gsLst>
              <a:gs pos="50000">
                <a:schemeClr val="bg1">
                  <a:alpha val="0"/>
                </a:schemeClr>
              </a:gs>
              <a:gs pos="100000">
                <a:schemeClr val="bg1"/>
              </a:gs>
            </a:gsLst>
            <a:path path="circle">
              <a:fillToRect l="50000" t="50000" r="50000" b="50000"/>
            </a:path>
            <a:tileRect/>
          </a:gra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Title 1"/>
          <p:cNvSpPr>
            <a:spLocks noGrp="1"/>
          </p:cNvSpPr>
          <p:nvPr>
            <p:ph type="title"/>
          </p:nvPr>
        </p:nvSpPr>
        <p:spPr/>
        <p:txBody>
          <a:bodyPr/>
          <a:lstStyle/>
          <a:p>
            <a:r>
              <a:rPr lang="en-US" dirty="0"/>
              <a:t>The Volunteer Process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l="4592" t="2691" r="11643" b="6951"/>
          <a:stretch>
            <a:fillRect/>
          </a:stretch>
        </p:blipFill>
        <p:spPr>
          <a:xfrm>
            <a:off x="9629260" y="1664675"/>
            <a:ext cx="2562740" cy="1437883"/>
          </a:xfrm>
          <a:prstGeom prst="rect">
            <a:avLst/>
          </a:prstGeom>
          <a:noFill/>
          <a:ln>
            <a:noFill/>
          </a:ln>
        </p:spPr>
      </p:pic>
      <p:pic>
        <p:nvPicPr>
          <p:cNvPr id="9" name="Picture 8"/>
          <p:cNvPicPr>
            <a:picLocks noChangeAspect="1"/>
          </p:cNvPicPr>
          <p:nvPr/>
        </p:nvPicPr>
        <p:blipFill>
          <a:blip r:embed="rId4" cstate="print">
            <a:lum contrast="10000"/>
            <a:extLst>
              <a:ext uri="{28A0092B-C50C-407E-A947-70E740481C1C}">
                <a14:useLocalDpi xmlns:a14="http://schemas.microsoft.com/office/drawing/2010/main" val="0"/>
              </a:ext>
            </a:extLst>
          </a:blip>
          <a:stretch>
            <a:fillRect/>
          </a:stretch>
        </p:blipFill>
        <p:spPr>
          <a:xfrm>
            <a:off x="9569376" y="3947144"/>
            <a:ext cx="2622624" cy="1728872"/>
          </a:xfrm>
          <a:prstGeom prst="rect">
            <a:avLst/>
          </a:prstGeom>
        </p:spPr>
      </p:pic>
      <p:grpSp>
        <p:nvGrpSpPr>
          <p:cNvPr id="42" name="Group 41"/>
          <p:cNvGrpSpPr/>
          <p:nvPr/>
        </p:nvGrpSpPr>
        <p:grpSpPr>
          <a:xfrm>
            <a:off x="4175751" y="1286196"/>
            <a:ext cx="4762221" cy="4599817"/>
            <a:chOff x="4216499" y="1384877"/>
            <a:chExt cx="3957245" cy="3822293"/>
          </a:xfrm>
        </p:grpSpPr>
        <p:sp>
          <p:nvSpPr>
            <p:cNvPr id="29" name="Freeform 28"/>
            <p:cNvSpPr/>
            <p:nvPr/>
          </p:nvSpPr>
          <p:spPr>
            <a:xfrm>
              <a:off x="5524943" y="2764267"/>
              <a:ext cx="1340355" cy="1340355"/>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chemeClr val="tx2"/>
            </a:solidFill>
            <a:ln w="38100" cap="flat" cmpd="sng" algn="ctr">
              <a:noFill/>
              <a:prstDash val="solid"/>
            </a:ln>
            <a:effectLst/>
          </p:spPr>
          <p:txBody>
            <a:bodyPr spcFirstLastPara="0" vert="horz" wrap="square" lIns="0" tIns="0" rIns="0" bIns="0" numCol="1" spcCol="1270" anchor="ctr" anchorCtr="0">
              <a:noAutofit/>
            </a:bodyPr>
            <a:lstStyle/>
            <a:p>
              <a:pPr lvl="0" algn="ctr" defTabSz="533400">
                <a:lnSpc>
                  <a:spcPct val="90000"/>
                </a:lnSpc>
                <a:spcBef>
                  <a:spcPct val="0"/>
                </a:spcBef>
                <a:spcAft>
                  <a:spcPct val="35000"/>
                </a:spcAft>
                <a:defRPr/>
              </a:pPr>
              <a:r>
                <a:rPr lang="en-US" sz="1600" b="1" kern="0" dirty="0">
                  <a:solidFill>
                    <a:srgbClr val="FFFFFF"/>
                  </a:solidFill>
                  <a:latin typeface="Open Sans"/>
                  <a:cs typeface="Arial" panose="020B0604020202020204" pitchFamily="34" charset="0"/>
                </a:rPr>
                <a:t>VOLUNTEER</a:t>
              </a:r>
            </a:p>
          </p:txBody>
        </p:sp>
        <p:sp>
          <p:nvSpPr>
            <p:cNvPr id="30" name="Donut 29"/>
            <p:cNvSpPr/>
            <p:nvPr/>
          </p:nvSpPr>
          <p:spPr>
            <a:xfrm>
              <a:off x="4542848" y="1778390"/>
              <a:ext cx="3312826" cy="3312826"/>
            </a:xfrm>
            <a:prstGeom prst="donut">
              <a:avLst>
                <a:gd name="adj" fmla="val 11881"/>
              </a:avLst>
            </a:prstGeom>
            <a:solidFill>
              <a:schemeClr val="tx2">
                <a:lumMod val="60000"/>
                <a:lumOff val="40000"/>
                <a:alpha val="30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Open Sans"/>
              </a:endParaRPr>
            </a:p>
          </p:txBody>
        </p:sp>
        <p:sp>
          <p:nvSpPr>
            <p:cNvPr id="31" name="Circular Arrow 30"/>
            <p:cNvSpPr/>
            <p:nvPr/>
          </p:nvSpPr>
          <p:spPr>
            <a:xfrm rot="19800000">
              <a:off x="4591492" y="1827037"/>
              <a:ext cx="3215538" cy="3215534"/>
            </a:xfrm>
            <a:prstGeom prst="circularArrow">
              <a:avLst>
                <a:gd name="adj1" fmla="val 5364"/>
                <a:gd name="adj2" fmla="val 363669"/>
                <a:gd name="adj3" fmla="val 20413754"/>
                <a:gd name="adj4" fmla="val 18796303"/>
                <a:gd name="adj5" fmla="val 4396"/>
              </a:avLst>
            </a:prstGeom>
            <a:gradFill flip="none" rotWithShape="1">
              <a:gsLst>
                <a:gs pos="0">
                  <a:sysClr val="window" lastClr="FFFFFF">
                    <a:alpha val="0"/>
                  </a:sysClr>
                </a:gs>
                <a:gs pos="100000">
                  <a:schemeClr val="bg1"/>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32" name="Circular Arrow 31"/>
            <p:cNvSpPr/>
            <p:nvPr/>
          </p:nvSpPr>
          <p:spPr>
            <a:xfrm rot="2502878">
              <a:off x="4591492" y="1827037"/>
              <a:ext cx="3215538" cy="3215534"/>
            </a:xfrm>
            <a:prstGeom prst="circularArrow">
              <a:avLst>
                <a:gd name="adj1" fmla="val 5364"/>
                <a:gd name="adj2" fmla="val 363669"/>
                <a:gd name="adj3" fmla="val 20413754"/>
                <a:gd name="adj4" fmla="val 18838275"/>
                <a:gd name="adj5" fmla="val 4396"/>
              </a:avLst>
            </a:prstGeom>
            <a:gradFill flip="none" rotWithShape="1">
              <a:gsLst>
                <a:gs pos="0">
                  <a:sysClr val="window" lastClr="FFFFFF">
                    <a:alpha val="0"/>
                  </a:sysClr>
                </a:gs>
                <a:gs pos="100000">
                  <a:schemeClr val="bg1"/>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33" name="Circular Arrow 32"/>
            <p:cNvSpPr/>
            <p:nvPr/>
          </p:nvSpPr>
          <p:spPr>
            <a:xfrm rot="6793158">
              <a:off x="4591492" y="1827036"/>
              <a:ext cx="3215537" cy="3215534"/>
            </a:xfrm>
            <a:prstGeom prst="circularArrow">
              <a:avLst>
                <a:gd name="adj1" fmla="val 5364"/>
                <a:gd name="adj2" fmla="val 363669"/>
                <a:gd name="adj3" fmla="val 20413754"/>
                <a:gd name="adj4" fmla="val 18785254"/>
                <a:gd name="adj5" fmla="val 4396"/>
              </a:avLst>
            </a:prstGeom>
            <a:gradFill flip="none" rotWithShape="1">
              <a:gsLst>
                <a:gs pos="0">
                  <a:sysClr val="window" lastClr="FFFFFF">
                    <a:alpha val="0"/>
                  </a:sysClr>
                </a:gs>
                <a:gs pos="100000">
                  <a:schemeClr val="bg1"/>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34" name="Circular Arrow 33"/>
            <p:cNvSpPr/>
            <p:nvPr/>
          </p:nvSpPr>
          <p:spPr>
            <a:xfrm rot="11142329">
              <a:off x="4591492" y="1827037"/>
              <a:ext cx="3215538" cy="3215534"/>
            </a:xfrm>
            <a:prstGeom prst="circularArrow">
              <a:avLst>
                <a:gd name="adj1" fmla="val 5364"/>
                <a:gd name="adj2" fmla="val 363669"/>
                <a:gd name="adj3" fmla="val 20413754"/>
                <a:gd name="adj4" fmla="val 18980366"/>
                <a:gd name="adj5" fmla="val 4396"/>
              </a:avLst>
            </a:prstGeom>
            <a:gradFill flip="none" rotWithShape="1">
              <a:gsLst>
                <a:gs pos="0">
                  <a:sysClr val="window" lastClr="FFFFFF">
                    <a:alpha val="0"/>
                  </a:sysClr>
                </a:gs>
                <a:gs pos="100000">
                  <a:schemeClr val="bg1"/>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35" name="Circular Arrow 34"/>
            <p:cNvSpPr/>
            <p:nvPr/>
          </p:nvSpPr>
          <p:spPr>
            <a:xfrm rot="15478871">
              <a:off x="4591492" y="1827036"/>
              <a:ext cx="3215537" cy="3215534"/>
            </a:xfrm>
            <a:prstGeom prst="circularArrow">
              <a:avLst>
                <a:gd name="adj1" fmla="val 5364"/>
                <a:gd name="adj2" fmla="val 363669"/>
                <a:gd name="adj3" fmla="val 20413754"/>
                <a:gd name="adj4" fmla="val 18918816"/>
                <a:gd name="adj5" fmla="val 4396"/>
              </a:avLst>
            </a:prstGeom>
            <a:gradFill flip="none" rotWithShape="1">
              <a:gsLst>
                <a:gs pos="0">
                  <a:sysClr val="window" lastClr="FFFFFF">
                    <a:alpha val="0"/>
                  </a:sysClr>
                </a:gs>
                <a:gs pos="100000">
                  <a:schemeClr val="bg1"/>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36" name="Freeform 35"/>
            <p:cNvSpPr/>
            <p:nvPr/>
          </p:nvSpPr>
          <p:spPr>
            <a:xfrm>
              <a:off x="5595128" y="1384877"/>
              <a:ext cx="1199985" cy="1199984"/>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chemeClr val="tx1"/>
            </a:solidFill>
            <a:ln w="63500" cap="flat" cmpd="sng" algn="ctr">
              <a:solidFill>
                <a:sysClr val="window" lastClr="FFFFFF"/>
              </a:solidFill>
              <a:prstDash val="solid"/>
            </a:ln>
            <a:effectLst/>
          </p:spPr>
          <p:txBody>
            <a:bodyPr spcFirstLastPara="0" vert="horz" wrap="square" lIns="0" tIns="91440" rIns="0" bIns="91440" numCol="1" spcCol="1270" anchor="ctr" anchorCtr="1">
              <a:noAutofit/>
            </a:bodyPr>
            <a:lstStyle/>
            <a:p>
              <a:pPr algn="ctr" defTabSz="533400">
                <a:lnSpc>
                  <a:spcPct val="90000"/>
                </a:lnSpc>
                <a:spcBef>
                  <a:spcPct val="0"/>
                </a:spcBef>
                <a:spcAft>
                  <a:spcPct val="35000"/>
                </a:spcAft>
                <a:defRPr/>
              </a:pPr>
              <a:r>
                <a:rPr lang="en-US" sz="1400" b="1" kern="0" dirty="0">
                  <a:solidFill>
                    <a:srgbClr val="FFFFFF"/>
                  </a:solidFill>
                  <a:latin typeface="Open Sans"/>
                  <a:cs typeface="Arial" panose="020B0604020202020204" pitchFamily="34" charset="0"/>
                </a:rPr>
                <a:t>CREATE</a:t>
              </a:r>
            </a:p>
          </p:txBody>
        </p:sp>
        <p:sp>
          <p:nvSpPr>
            <p:cNvPr id="37" name="Freeform 36"/>
            <p:cNvSpPr/>
            <p:nvPr/>
          </p:nvSpPr>
          <p:spPr>
            <a:xfrm>
              <a:off x="6973759" y="2386509"/>
              <a:ext cx="1199985" cy="1199984"/>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chemeClr val="accent2"/>
            </a:solidFill>
            <a:ln w="63500" cap="flat" cmpd="sng" algn="ctr">
              <a:solidFill>
                <a:sysClr val="window" lastClr="FFFFFF"/>
              </a:solidFill>
              <a:prstDash val="solid"/>
            </a:ln>
            <a:effectLst/>
          </p:spPr>
          <p:txBody>
            <a:bodyPr spcFirstLastPara="0" vert="horz" wrap="square" lIns="0" tIns="91440" rIns="0" bIns="91440" numCol="1" spcCol="1270" anchor="ctr" anchorCtr="1">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Open Sans"/>
                  <a:cs typeface="Arial" panose="020B0604020202020204" pitchFamily="34" charset="0"/>
                </a:rPr>
                <a:t>TARGETED</a:t>
              </a:r>
              <a:br>
                <a:rPr kumimoji="0" lang="en-US" sz="1400" b="1" i="0" u="none" strike="noStrike" kern="0" cap="none" spc="0" normalizeH="0" baseline="0" noProof="0" dirty="0">
                  <a:ln>
                    <a:noFill/>
                  </a:ln>
                  <a:solidFill>
                    <a:srgbClr val="FFFFFF"/>
                  </a:solidFill>
                  <a:effectLst/>
                  <a:uLnTx/>
                  <a:uFillTx/>
                  <a:latin typeface="Open Sans"/>
                  <a:cs typeface="Arial" panose="020B0604020202020204" pitchFamily="34" charset="0"/>
                </a:rPr>
              </a:br>
              <a:r>
                <a:rPr kumimoji="0" lang="en-US" sz="1400" b="1" i="0" u="none" strike="noStrike" kern="0" cap="none" spc="0" normalizeH="0" baseline="0" noProof="0" dirty="0">
                  <a:ln>
                    <a:noFill/>
                  </a:ln>
                  <a:solidFill>
                    <a:srgbClr val="FFFFFF"/>
                  </a:solidFill>
                  <a:effectLst/>
                  <a:uLnTx/>
                  <a:uFillTx/>
                  <a:latin typeface="Open Sans"/>
                  <a:cs typeface="Arial" panose="020B0604020202020204" pitchFamily="34" charset="0"/>
                </a:rPr>
                <a:t>ASK</a:t>
              </a:r>
            </a:p>
          </p:txBody>
        </p:sp>
        <p:sp>
          <p:nvSpPr>
            <p:cNvPr id="38" name="Freeform 37"/>
            <p:cNvSpPr/>
            <p:nvPr/>
          </p:nvSpPr>
          <p:spPr>
            <a:xfrm>
              <a:off x="6447169" y="4007186"/>
              <a:ext cx="1199985" cy="1199984"/>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chemeClr val="accent1"/>
            </a:solidFill>
            <a:ln w="63500" cap="flat" cmpd="sng" algn="ctr">
              <a:solidFill>
                <a:sysClr val="window" lastClr="FFFFFF"/>
              </a:solidFill>
              <a:prstDash val="solid"/>
            </a:ln>
            <a:effectLst/>
          </p:spPr>
          <p:txBody>
            <a:bodyPr spcFirstLastPara="0" vert="horz" wrap="square" lIns="0" tIns="91440" rIns="0" bIns="91440" numCol="1" spcCol="1270" anchor="ctr" anchorCtr="1">
              <a:noAutofit/>
            </a:bodyPr>
            <a:lstStyle/>
            <a:p>
              <a:pPr algn="ctr" defTabSz="533400">
                <a:lnSpc>
                  <a:spcPct val="90000"/>
                </a:lnSpc>
                <a:spcBef>
                  <a:spcPct val="0"/>
                </a:spcBef>
                <a:spcAft>
                  <a:spcPct val="35000"/>
                </a:spcAft>
                <a:defRPr/>
              </a:pPr>
              <a:r>
                <a:rPr lang="en-US" sz="1400" b="1" kern="0" dirty="0">
                  <a:solidFill>
                    <a:srgbClr val="FFFFFF"/>
                  </a:solidFill>
                  <a:latin typeface="Open Sans"/>
                  <a:cs typeface="Arial" panose="020B0604020202020204" pitchFamily="34" charset="0"/>
                </a:rPr>
                <a:t>REVIEW</a:t>
              </a:r>
            </a:p>
          </p:txBody>
        </p:sp>
        <p:sp>
          <p:nvSpPr>
            <p:cNvPr id="39" name="Freeform 38"/>
            <p:cNvSpPr/>
            <p:nvPr/>
          </p:nvSpPr>
          <p:spPr>
            <a:xfrm>
              <a:off x="4743089" y="4007186"/>
              <a:ext cx="1199985" cy="1199984"/>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chemeClr val="accent3"/>
            </a:solidFill>
            <a:ln w="63500" cap="flat" cmpd="sng" algn="ctr">
              <a:solidFill>
                <a:sysClr val="window" lastClr="FFFFFF"/>
              </a:solidFill>
              <a:prstDash val="solid"/>
            </a:ln>
            <a:effectLst/>
          </p:spPr>
          <p:txBody>
            <a:bodyPr spcFirstLastPara="0" vert="horz" wrap="square" lIns="0" tIns="91440" rIns="0" bIns="91440" numCol="1" spcCol="1270" anchor="ctr" anchorCtr="1">
              <a:noAutofit/>
            </a:bodyPr>
            <a:lstStyle/>
            <a:p>
              <a:pPr algn="ctr" defTabSz="533400">
                <a:lnSpc>
                  <a:spcPct val="90000"/>
                </a:lnSpc>
                <a:spcBef>
                  <a:spcPct val="0"/>
                </a:spcBef>
                <a:spcAft>
                  <a:spcPct val="35000"/>
                </a:spcAft>
                <a:defRPr/>
              </a:pPr>
              <a:r>
                <a:rPr lang="en-US" sz="1400" b="1" kern="0" dirty="0">
                  <a:solidFill>
                    <a:srgbClr val="FFFFFF"/>
                  </a:solidFill>
                  <a:latin typeface="Open Sans"/>
                  <a:cs typeface="Arial" panose="020B0604020202020204" pitchFamily="34" charset="0"/>
                </a:rPr>
                <a:t>REWARD</a:t>
              </a:r>
            </a:p>
          </p:txBody>
        </p:sp>
        <p:sp>
          <p:nvSpPr>
            <p:cNvPr id="40" name="Freeform 39"/>
            <p:cNvSpPr/>
            <p:nvPr/>
          </p:nvSpPr>
          <p:spPr>
            <a:xfrm>
              <a:off x="4216499" y="2386509"/>
              <a:ext cx="1199985" cy="1199984"/>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rgbClr val="005A97"/>
            </a:solidFill>
            <a:ln w="63500" cap="flat" cmpd="sng" algn="ctr">
              <a:solidFill>
                <a:sysClr val="window" lastClr="FFFFFF"/>
              </a:solidFill>
              <a:prstDash val="solid"/>
            </a:ln>
            <a:effectLst/>
          </p:spPr>
          <p:txBody>
            <a:bodyPr spcFirstLastPara="0" vert="horz" wrap="square" lIns="0" tIns="91440" rIns="0" bIns="91440" numCol="1" spcCol="1270" anchor="ctr" anchorCtr="1">
              <a:noAutofit/>
            </a:bodyPr>
            <a:lstStyle/>
            <a:p>
              <a:pPr algn="ctr" defTabSz="533400">
                <a:lnSpc>
                  <a:spcPct val="90000"/>
                </a:lnSpc>
                <a:spcBef>
                  <a:spcPct val="0"/>
                </a:spcBef>
                <a:spcAft>
                  <a:spcPct val="35000"/>
                </a:spcAft>
                <a:defRPr/>
              </a:pPr>
              <a:r>
                <a:rPr lang="en-US" sz="1400" b="1" kern="0" dirty="0">
                  <a:solidFill>
                    <a:srgbClr val="FFFFFF"/>
                  </a:solidFill>
                  <a:latin typeface="Open Sans"/>
                  <a:cs typeface="Arial" panose="020B0604020202020204" pitchFamily="34" charset="0"/>
                </a:rPr>
                <a:t>REPORT</a:t>
              </a:r>
            </a:p>
          </p:txBody>
        </p:sp>
      </p:grpSp>
      <p:pic>
        <p:nvPicPr>
          <p:cNvPr id="2051" name="Picture 3"/>
          <p:cNvPicPr>
            <a:picLocks noChangeAspect="1" noChangeArrowheads="1"/>
          </p:cNvPicPr>
          <p:nvPr/>
        </p:nvPicPr>
        <p:blipFill>
          <a:blip r:embed="rId5" cstate="print">
            <a:lum contrast="10000"/>
            <a:extLst>
              <a:ext uri="{28A0092B-C50C-407E-A947-70E740481C1C}">
                <a14:useLocalDpi xmlns:a14="http://schemas.microsoft.com/office/drawing/2010/main" val="0"/>
              </a:ext>
            </a:extLst>
          </a:blip>
          <a:srcRect/>
          <a:stretch>
            <a:fillRect/>
          </a:stretch>
        </p:blipFill>
        <p:spPr bwMode="auto">
          <a:xfrm>
            <a:off x="0" y="3505810"/>
            <a:ext cx="3561270" cy="2457920"/>
          </a:xfrm>
          <a:prstGeom prst="rect">
            <a:avLst/>
          </a:prstGeom>
          <a:noFill/>
          <a:ln w="9525">
            <a:noFill/>
            <a:miter lim="800000"/>
            <a:headEnd/>
            <a:tailEnd/>
          </a:ln>
        </p:spPr>
      </p:pic>
      <p:pic>
        <p:nvPicPr>
          <p:cNvPr id="51" name="Picture 4"/>
          <p:cNvPicPr>
            <a:picLocks noChangeAspect="1" noChangeArrowheads="1"/>
          </p:cNvPicPr>
          <p:nvPr/>
        </p:nvPicPr>
        <p:blipFill>
          <a:blip r:embed="rId6" cstate="print">
            <a:lum/>
            <a:extLst>
              <a:ext uri="{28A0092B-C50C-407E-A947-70E740481C1C}">
                <a14:useLocalDpi xmlns:a14="http://schemas.microsoft.com/office/drawing/2010/main" val="0"/>
              </a:ext>
            </a:extLst>
          </a:blip>
          <a:srcRect/>
          <a:stretch>
            <a:fillRect/>
          </a:stretch>
        </p:blipFill>
        <p:spPr bwMode="auto">
          <a:xfrm>
            <a:off x="1" y="1201510"/>
            <a:ext cx="3561270" cy="2189085"/>
          </a:xfrm>
          <a:prstGeom prst="rect">
            <a:avLst/>
          </a:prstGeom>
          <a:noFill/>
          <a:ln w="9525">
            <a:noFill/>
            <a:miter lim="800000"/>
            <a:headEnd/>
            <a:tailEnd/>
          </a:ln>
        </p:spPr>
      </p:pic>
    </p:spTree>
    <p:extLst>
      <p:ext uri="{BB962C8B-B14F-4D97-AF65-F5344CB8AC3E}">
        <p14:creationId xmlns:p14="http://schemas.microsoft.com/office/powerpoint/2010/main" val="33066472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47"/>
          <p:cNvSpPr/>
          <p:nvPr/>
        </p:nvSpPr>
        <p:spPr>
          <a:xfrm>
            <a:off x="0" y="0"/>
            <a:ext cx="12192000" cy="685799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6" name="Rectangle 25"/>
          <p:cNvSpPr/>
          <p:nvPr/>
        </p:nvSpPr>
        <p:spPr>
          <a:xfrm>
            <a:off x="3945320" y="0"/>
            <a:ext cx="82466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a:off x="0" y="0"/>
            <a:ext cx="3830105" cy="59637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24" name="Rectangle 23"/>
          <p:cNvSpPr/>
          <p:nvPr/>
        </p:nvSpPr>
        <p:spPr>
          <a:xfrm>
            <a:off x="302043" y="1273704"/>
            <a:ext cx="3341235" cy="3416320"/>
          </a:xfrm>
          <a:prstGeom prst="rect">
            <a:avLst/>
          </a:prstGeom>
        </p:spPr>
        <p:txBody>
          <a:bodyPr wrap="square">
            <a:spAutoFit/>
          </a:bodyPr>
          <a:lstStyle/>
          <a:p>
            <a:r>
              <a:rPr lang="en-US" sz="3600" b="1" dirty="0">
                <a:solidFill>
                  <a:schemeClr val="bg1"/>
                </a:solidFill>
                <a:latin typeface="+mj-lt"/>
              </a:rPr>
              <a:t>Give Component Leaders Tools</a:t>
            </a:r>
          </a:p>
          <a:p>
            <a:endParaRPr lang="en-US" sz="3600" b="1" dirty="0">
              <a:solidFill>
                <a:schemeClr val="bg1"/>
              </a:solidFill>
              <a:latin typeface="+mj-lt"/>
            </a:endParaRPr>
          </a:p>
          <a:p>
            <a:r>
              <a:rPr lang="en-US" sz="3600" b="1" dirty="0">
                <a:solidFill>
                  <a:schemeClr val="bg1"/>
                </a:solidFill>
                <a:latin typeface="+mj-lt"/>
              </a:rPr>
              <a:t>Get Data In Return</a:t>
            </a:r>
            <a:endParaRPr lang="en-US" dirty="0">
              <a:solidFill>
                <a:schemeClr val="bg1"/>
              </a:solidFill>
              <a:latin typeface="+mj-lt"/>
            </a:endParaRPr>
          </a:p>
        </p:txBody>
      </p:sp>
      <p:sp>
        <p:nvSpPr>
          <p:cNvPr id="29" name="Rectangle 28"/>
          <p:cNvSpPr/>
          <p:nvPr/>
        </p:nvSpPr>
        <p:spPr>
          <a:xfrm>
            <a:off x="0" y="6078944"/>
            <a:ext cx="3830105" cy="77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9364" y="3800"/>
            <a:ext cx="3652513" cy="336912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836406" y="0"/>
            <a:ext cx="3344779" cy="495563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5320" y="3600633"/>
            <a:ext cx="5001323" cy="3153215"/>
          </a:xfrm>
          <a:prstGeom prst="rect">
            <a:avLst/>
          </a:prstGeom>
        </p:spPr>
      </p:pic>
    </p:spTree>
    <p:extLst>
      <p:ext uri="{BB962C8B-B14F-4D97-AF65-F5344CB8AC3E}">
        <p14:creationId xmlns:p14="http://schemas.microsoft.com/office/powerpoint/2010/main" val="244741450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47"/>
          <p:cNvSpPr/>
          <p:nvPr/>
        </p:nvSpPr>
        <p:spPr>
          <a:xfrm>
            <a:off x="0" y="0"/>
            <a:ext cx="12192000" cy="685799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6" name="Rectangle 25"/>
          <p:cNvSpPr/>
          <p:nvPr/>
        </p:nvSpPr>
        <p:spPr>
          <a:xfrm>
            <a:off x="3945320" y="0"/>
            <a:ext cx="82466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a:off x="0" y="0"/>
            <a:ext cx="3830105" cy="59637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a:xfrm>
            <a:off x="4193058" y="255699"/>
            <a:ext cx="7778907" cy="6284106"/>
          </a:xfrm>
          <a:prstGeom prst="rect">
            <a:avLst/>
          </a:prstGeom>
          <a:noFill/>
          <a:ln>
            <a:noFill/>
          </a:ln>
        </p:spPr>
      </p:pic>
      <p:sp>
        <p:nvSpPr>
          <p:cNvPr id="24" name="Rectangle 23"/>
          <p:cNvSpPr/>
          <p:nvPr/>
        </p:nvSpPr>
        <p:spPr>
          <a:xfrm>
            <a:off x="373655" y="2104701"/>
            <a:ext cx="3341235" cy="1754326"/>
          </a:xfrm>
          <a:prstGeom prst="rect">
            <a:avLst/>
          </a:prstGeom>
        </p:spPr>
        <p:txBody>
          <a:bodyPr wrap="square">
            <a:spAutoFit/>
          </a:bodyPr>
          <a:lstStyle/>
          <a:p>
            <a:r>
              <a:rPr lang="en-US" sz="3600" b="1" dirty="0">
                <a:solidFill>
                  <a:schemeClr val="bg1"/>
                </a:solidFill>
                <a:latin typeface="+mj-lt"/>
              </a:rPr>
              <a:t>Learning Management System</a:t>
            </a:r>
            <a:endParaRPr lang="en-US" dirty="0">
              <a:solidFill>
                <a:schemeClr val="bg1"/>
              </a:solidFill>
              <a:latin typeface="+mj-lt"/>
            </a:endParaRPr>
          </a:p>
        </p:txBody>
      </p:sp>
      <p:sp>
        <p:nvSpPr>
          <p:cNvPr id="29" name="Rectangle 28"/>
          <p:cNvSpPr/>
          <p:nvPr/>
        </p:nvSpPr>
        <p:spPr>
          <a:xfrm>
            <a:off x="0" y="6078944"/>
            <a:ext cx="3830105" cy="77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spTree>
    <p:extLst>
      <p:ext uri="{BB962C8B-B14F-4D97-AF65-F5344CB8AC3E}">
        <p14:creationId xmlns:p14="http://schemas.microsoft.com/office/powerpoint/2010/main" val="6647422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47"/>
          <p:cNvSpPr/>
          <p:nvPr/>
        </p:nvSpPr>
        <p:spPr>
          <a:xfrm>
            <a:off x="0" y="1086295"/>
            <a:ext cx="12192000" cy="577170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7" name="Rectangle 6"/>
          <p:cNvSpPr/>
          <p:nvPr/>
        </p:nvSpPr>
        <p:spPr>
          <a:xfrm>
            <a:off x="1295376" y="1201510"/>
            <a:ext cx="4723814"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p:nvSpPr>
        <p:spPr>
          <a:xfrm>
            <a:off x="1" y="1201510"/>
            <a:ext cx="1180159" cy="4762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29" name="Title 28"/>
          <p:cNvSpPr>
            <a:spLocks noGrp="1"/>
          </p:cNvSpPr>
          <p:nvPr>
            <p:ph type="title"/>
          </p:nvPr>
        </p:nvSpPr>
        <p:spPr/>
        <p:txBody>
          <a:bodyPr/>
          <a:lstStyle/>
          <a:p>
            <a:r>
              <a:rPr lang="en-US" dirty="0"/>
              <a:t>Content Manager</a:t>
            </a:r>
          </a:p>
        </p:txBody>
      </p:sp>
      <p:sp>
        <p:nvSpPr>
          <p:cNvPr id="177" name="Content Placeholder 176"/>
          <p:cNvSpPr>
            <a:spLocks noGrp="1"/>
          </p:cNvSpPr>
          <p:nvPr>
            <p:ph idx="1"/>
          </p:nvPr>
        </p:nvSpPr>
        <p:spPr>
          <a:xfrm>
            <a:off x="2178691" y="1545725"/>
            <a:ext cx="3763690" cy="4073791"/>
          </a:xfrm>
        </p:spPr>
        <p:txBody>
          <a:bodyPr/>
          <a:lstStyle/>
          <a:p>
            <a:pPr lvl="0"/>
            <a:r>
              <a:rPr lang="en-US" dirty="0"/>
              <a:t>Main www</a:t>
            </a:r>
          </a:p>
          <a:p>
            <a:pPr lvl="0"/>
            <a:r>
              <a:rPr lang="en-US" dirty="0"/>
              <a:t>Chapter Websites</a:t>
            </a:r>
          </a:p>
          <a:p>
            <a:pPr lvl="0"/>
            <a:r>
              <a:rPr lang="en-US" dirty="0"/>
              <a:t>Event Websites</a:t>
            </a:r>
          </a:p>
          <a:p>
            <a:pPr lvl="0"/>
            <a:r>
              <a:rPr lang="en-US" dirty="0"/>
              <a:t>Branded initiatives</a:t>
            </a:r>
          </a:p>
        </p:txBody>
      </p:sp>
      <p:sp>
        <p:nvSpPr>
          <p:cNvPr id="262" name="Rectangle 261"/>
          <p:cNvSpPr/>
          <p:nvPr/>
        </p:nvSpPr>
        <p:spPr>
          <a:xfrm>
            <a:off x="0" y="6078944"/>
            <a:ext cx="6019190" cy="77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63" name="Picture 26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grpSp>
        <p:nvGrpSpPr>
          <p:cNvPr id="18" name="Group 17"/>
          <p:cNvGrpSpPr/>
          <p:nvPr/>
        </p:nvGrpSpPr>
        <p:grpSpPr>
          <a:xfrm>
            <a:off x="335250" y="2732229"/>
            <a:ext cx="1700780" cy="1700780"/>
            <a:chOff x="335250" y="2732229"/>
            <a:chExt cx="1700780" cy="1700780"/>
          </a:xfrm>
        </p:grpSpPr>
        <p:grpSp>
          <p:nvGrpSpPr>
            <p:cNvPr id="256" name="Group 255"/>
            <p:cNvGrpSpPr/>
            <p:nvPr/>
          </p:nvGrpSpPr>
          <p:grpSpPr>
            <a:xfrm>
              <a:off x="335250" y="2732229"/>
              <a:ext cx="1700780" cy="1700780"/>
              <a:chOff x="1158805" y="1656888"/>
              <a:chExt cx="2161640" cy="2161640"/>
            </a:xfrm>
          </p:grpSpPr>
          <p:sp>
            <p:nvSpPr>
              <p:cNvPr id="257" name="Oval 256"/>
              <p:cNvSpPr/>
              <p:nvPr/>
            </p:nvSpPr>
            <p:spPr>
              <a:xfrm>
                <a:off x="1158805" y="1656888"/>
                <a:ext cx="2161640" cy="2161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8" name="Picture 2" descr="C:\Users\morgan\Desktop\MH-DESIGN\CommonART\TEMPLATES\HigherLogic\TEMPLATE\ART\MentorMatch-ICON.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01530" y="1799613"/>
                <a:ext cx="1876425" cy="1876425"/>
              </a:xfrm>
              <a:prstGeom prst="rect">
                <a:avLst/>
              </a:prstGeom>
              <a:noFill/>
            </p:spPr>
          </p:pic>
        </p:grpSp>
        <p:sp>
          <p:nvSpPr>
            <p:cNvPr id="17" name="Oval 16"/>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042" y="1201510"/>
            <a:ext cx="6038095" cy="357142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967" y="3664057"/>
            <a:ext cx="6066667" cy="3295238"/>
          </a:xfrm>
          <a:prstGeom prst="rect">
            <a:avLst/>
          </a:prstGeom>
        </p:spPr>
      </p:pic>
    </p:spTree>
    <p:extLst>
      <p:ext uri="{BB962C8B-B14F-4D97-AF65-F5344CB8AC3E}">
        <p14:creationId xmlns:p14="http://schemas.microsoft.com/office/powerpoint/2010/main" val="8142126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Manager</a:t>
            </a:r>
          </a:p>
        </p:txBody>
      </p:sp>
      <p:sp>
        <p:nvSpPr>
          <p:cNvPr id="3" name="Content Placeholder 2"/>
          <p:cNvSpPr>
            <a:spLocks noGrp="1"/>
          </p:cNvSpPr>
          <p:nvPr>
            <p:ph idx="1"/>
          </p:nvPr>
        </p:nvSpPr>
        <p:spPr>
          <a:xfrm>
            <a:off x="2178691" y="1545725"/>
            <a:ext cx="3149210" cy="4073791"/>
          </a:xfrm>
        </p:spPr>
        <p:txBody>
          <a:bodyPr/>
          <a:lstStyle/>
          <a:p>
            <a:pPr marL="0" indent="0">
              <a:buNone/>
            </a:pP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endParaRPr lang="en-US" dirty="0">
              <a:solidFill>
                <a:srgbClr val="262727"/>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00" y="1201510"/>
            <a:ext cx="10306252" cy="4888592"/>
          </a:xfrm>
          <a:prstGeom prst="rect">
            <a:avLst/>
          </a:prstGeom>
        </p:spPr>
      </p:pic>
      <p:grpSp>
        <p:nvGrpSpPr>
          <p:cNvPr id="13" name="Group 12"/>
          <p:cNvGrpSpPr/>
          <p:nvPr/>
        </p:nvGrpSpPr>
        <p:grpSpPr>
          <a:xfrm>
            <a:off x="335250" y="2732229"/>
            <a:ext cx="1700780" cy="1700780"/>
            <a:chOff x="335250" y="2732229"/>
            <a:chExt cx="1700780" cy="1700780"/>
          </a:xfrm>
        </p:grpSpPr>
        <p:grpSp>
          <p:nvGrpSpPr>
            <p:cNvPr id="10" name="Group 9"/>
            <p:cNvGrpSpPr/>
            <p:nvPr/>
          </p:nvGrpSpPr>
          <p:grpSpPr>
            <a:xfrm>
              <a:off x="335250" y="2732229"/>
              <a:ext cx="1700780" cy="1700780"/>
              <a:chOff x="1158805" y="1656888"/>
              <a:chExt cx="2161640" cy="2161640"/>
            </a:xfrm>
          </p:grpSpPr>
          <p:sp>
            <p:nvSpPr>
              <p:cNvPr id="11" name="Oval 10"/>
              <p:cNvSpPr/>
              <p:nvPr/>
            </p:nvSpPr>
            <p:spPr>
              <a:xfrm>
                <a:off x="1158805" y="1656888"/>
                <a:ext cx="2161640" cy="2161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Users\morgan\Desktop\MH-DESIGN\CommonART\TEMPLATES\HigherLogic\TEMPLATE\ART\MentorMatch-ICON.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01530" y="1799613"/>
                <a:ext cx="1876425" cy="1876426"/>
              </a:xfrm>
              <a:prstGeom prst="rect">
                <a:avLst/>
              </a:prstGeom>
              <a:noFill/>
            </p:spPr>
          </p:pic>
        </p:grpSp>
        <p:sp>
          <p:nvSpPr>
            <p:cNvPr id="9" name="Oval 8"/>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38297512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034" y="1238491"/>
            <a:ext cx="9258812" cy="4710896"/>
          </a:xfrm>
          <a:prstGeom prst="rect">
            <a:avLst/>
          </a:prstGeom>
        </p:spPr>
      </p:pic>
      <p:sp>
        <p:nvSpPr>
          <p:cNvPr id="2" name="Title 1"/>
          <p:cNvSpPr>
            <a:spLocks noGrp="1"/>
          </p:cNvSpPr>
          <p:nvPr>
            <p:ph type="title"/>
          </p:nvPr>
        </p:nvSpPr>
        <p:spPr/>
        <p:txBody>
          <a:bodyPr/>
          <a:lstStyle/>
          <a:p>
            <a:r>
              <a:rPr lang="en-US" dirty="0"/>
              <a:t>Mentor Match</a:t>
            </a:r>
          </a:p>
        </p:txBody>
      </p:sp>
      <p:sp>
        <p:nvSpPr>
          <p:cNvPr id="3" name="Content Placeholder 2"/>
          <p:cNvSpPr>
            <a:spLocks noGrp="1"/>
          </p:cNvSpPr>
          <p:nvPr>
            <p:ph idx="1"/>
          </p:nvPr>
        </p:nvSpPr>
        <p:spPr>
          <a:xfrm>
            <a:off x="2178691" y="1545725"/>
            <a:ext cx="3149210" cy="4073791"/>
          </a:xfrm>
        </p:spPr>
        <p:txBody>
          <a:bodyPr/>
          <a:lstStyle/>
          <a:p>
            <a:pPr marL="0" indent="0">
              <a:buNone/>
            </a:pP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endParaRPr lang="en-US" dirty="0">
              <a:solidFill>
                <a:srgbClr val="262727"/>
              </a:solidFill>
            </a:endParaRPr>
          </a:p>
        </p:txBody>
      </p:sp>
      <p:sp>
        <p:nvSpPr>
          <p:cNvPr id="10" name="Oval 9"/>
          <p:cNvSpPr/>
          <p:nvPr/>
        </p:nvSpPr>
        <p:spPr>
          <a:xfrm>
            <a:off x="335250" y="2732229"/>
            <a:ext cx="1700780" cy="1700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higherlogicdownload.s3.amazonaws.com/HLSTAFF/MessageImages/TinyMce/e65628c8-ed34-43cd-be1e-3ec8a7dbbb3a.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4860" y="2836051"/>
            <a:ext cx="1481560" cy="1493135"/>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07296487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Expert Directory</a:t>
            </a:r>
          </a:p>
        </p:txBody>
      </p:sp>
      <p:sp>
        <p:nvSpPr>
          <p:cNvPr id="3" name="Content Placeholder 2"/>
          <p:cNvSpPr>
            <a:spLocks noGrp="1"/>
          </p:cNvSpPr>
          <p:nvPr>
            <p:ph idx="1"/>
          </p:nvPr>
        </p:nvSpPr>
        <p:spPr>
          <a:xfrm>
            <a:off x="2178691" y="1545725"/>
            <a:ext cx="3149210" cy="4073791"/>
          </a:xfrm>
        </p:spPr>
        <p:txBody>
          <a:bodyPr/>
          <a:lstStyle/>
          <a:p>
            <a:pPr marL="0" indent="0">
              <a:buNone/>
            </a:pP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endParaRPr lang="en-US" dirty="0">
              <a:solidFill>
                <a:srgbClr val="262727"/>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310" y="1819521"/>
            <a:ext cx="10292540" cy="3479410"/>
          </a:xfrm>
          <a:prstGeom prst="rect">
            <a:avLst/>
          </a:prstGeom>
        </p:spPr>
      </p:pic>
      <p:sp>
        <p:nvSpPr>
          <p:cNvPr id="6" name="Oval 5"/>
          <p:cNvSpPr/>
          <p:nvPr/>
        </p:nvSpPr>
        <p:spPr>
          <a:xfrm>
            <a:off x="335250" y="2732229"/>
            <a:ext cx="1700780" cy="1700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higherlogicdownload.s3.amazonaws.com/HLSTAFF/MessageImages/TinyMce/e65628c8-ed34-43cd-be1e-3ec8a7dbbb3a.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4860" y="2836051"/>
            <a:ext cx="1481560" cy="1493135"/>
          </a:xfrm>
          <a:prstGeom prst="ellipse">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29916442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094531" y="1201510"/>
            <a:ext cx="5097470"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p:nvSpPr>
        <p:spPr>
          <a:xfrm>
            <a:off x="1377343" y="1201510"/>
            <a:ext cx="5683939"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lstStyle/>
          <a:p>
            <a:r>
              <a:rPr lang="en-US" dirty="0"/>
              <a:t>Activity Sync</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342" y="1201510"/>
            <a:ext cx="5025897" cy="4821800"/>
          </a:xfrm>
          <a:prstGeom prst="rect">
            <a:avLst/>
          </a:prstGeom>
        </p:spPr>
      </p:pic>
      <p:grpSp>
        <p:nvGrpSpPr>
          <p:cNvPr id="12" name="Group 11"/>
          <p:cNvGrpSpPr/>
          <p:nvPr/>
        </p:nvGrpSpPr>
        <p:grpSpPr>
          <a:xfrm>
            <a:off x="335250" y="2732229"/>
            <a:ext cx="1700780" cy="1700780"/>
            <a:chOff x="335250" y="2732229"/>
            <a:chExt cx="1700780" cy="1700780"/>
          </a:xfrm>
        </p:grpSpPr>
        <p:grpSp>
          <p:nvGrpSpPr>
            <p:cNvPr id="7" name="Group 6"/>
            <p:cNvGrpSpPr/>
            <p:nvPr/>
          </p:nvGrpSpPr>
          <p:grpSpPr>
            <a:xfrm>
              <a:off x="335250" y="2732229"/>
              <a:ext cx="1700780" cy="1700780"/>
              <a:chOff x="1158805" y="1656888"/>
              <a:chExt cx="2161640" cy="2161640"/>
            </a:xfrm>
          </p:grpSpPr>
          <p:sp>
            <p:nvSpPr>
              <p:cNvPr id="8" name="Oval 7"/>
              <p:cNvSpPr/>
              <p:nvPr/>
            </p:nvSpPr>
            <p:spPr>
              <a:xfrm>
                <a:off x="1158805" y="1656888"/>
                <a:ext cx="2161640" cy="2161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morgan\Desktop\MH-DESIGN\CommonART\TEMPLATES\HigherLogic\TEMPLATE\ART\MentorMatch-ICON.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01530" y="1799613"/>
                <a:ext cx="1876425" cy="1876425"/>
              </a:xfrm>
              <a:prstGeom prst="rect">
                <a:avLst/>
              </a:prstGeom>
              <a:noFill/>
            </p:spPr>
          </p:pic>
        </p:grpSp>
        <p:sp>
          <p:nvSpPr>
            <p:cNvPr id="11" name="Oval 10"/>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455" y="1201510"/>
            <a:ext cx="5525271" cy="4629796"/>
          </a:xfrm>
          <a:prstGeom prst="rect">
            <a:avLst/>
          </a:prstGeom>
        </p:spPr>
      </p:pic>
    </p:spTree>
    <p:extLst>
      <p:ext uri="{BB962C8B-B14F-4D97-AF65-F5344CB8AC3E}">
        <p14:creationId xmlns:p14="http://schemas.microsoft.com/office/powerpoint/2010/main" val="39535307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&amp; Event Apps</a:t>
            </a:r>
          </a:p>
        </p:txBody>
      </p:sp>
      <p:sp>
        <p:nvSpPr>
          <p:cNvPr id="3" name="Content Placeholder 2"/>
          <p:cNvSpPr>
            <a:spLocks noGrp="1"/>
          </p:cNvSpPr>
          <p:nvPr>
            <p:ph idx="1"/>
          </p:nvPr>
        </p:nvSpPr>
        <p:spPr>
          <a:xfrm>
            <a:off x="2178691" y="1545725"/>
            <a:ext cx="3149210" cy="4073791"/>
          </a:xfrm>
        </p:spPr>
        <p:txBody>
          <a:bodyPr/>
          <a:lstStyle/>
          <a:p>
            <a:r>
              <a:rPr lang="en-US" dirty="0" err="1">
                <a:solidFill>
                  <a:srgbClr val="262727"/>
                </a:solidFill>
              </a:rPr>
              <a:t>MemberCentric</a:t>
            </a:r>
            <a:endParaRPr lang="en-US" dirty="0">
              <a:solidFill>
                <a:srgbClr val="262727"/>
              </a:solidFill>
            </a:endParaRPr>
          </a:p>
          <a:p>
            <a:r>
              <a:rPr lang="en-US" dirty="0" err="1">
                <a:solidFill>
                  <a:srgbClr val="262727"/>
                </a:solidFill>
              </a:rPr>
              <a:t>Eventsential</a:t>
            </a:r>
            <a:endParaRPr lang="en-US" dirty="0">
              <a:solidFill>
                <a:srgbClr val="262727"/>
              </a:solidFill>
            </a:endParaRPr>
          </a:p>
          <a:p>
            <a:r>
              <a:rPr lang="en-US" dirty="0" err="1">
                <a:solidFill>
                  <a:srgbClr val="262727"/>
                </a:solidFill>
              </a:rPr>
              <a:t>Eventpedia</a:t>
            </a: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endParaRPr lang="en-US" dirty="0">
              <a:solidFill>
                <a:srgbClr val="262727"/>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7525" y="3774645"/>
            <a:ext cx="4493385" cy="2189085"/>
          </a:xfrm>
          <a:prstGeom prst="rect">
            <a:avLst/>
          </a:prstGeom>
          <a:noFill/>
          <a:ln>
            <a:noFill/>
          </a:ln>
        </p:spPr>
      </p:pic>
      <p:pic>
        <p:nvPicPr>
          <p:cNvPr id="4" name="Picture 3"/>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71340" y="2084825"/>
            <a:ext cx="4635367" cy="3763690"/>
          </a:xfrm>
          <a:prstGeom prst="rect">
            <a:avLst/>
          </a:prstGeom>
          <a:noFill/>
          <a:ln>
            <a:noFill/>
          </a:ln>
        </p:spPr>
      </p:pic>
      <p:sp>
        <p:nvSpPr>
          <p:cNvPr id="14" name="Oval 13"/>
          <p:cNvSpPr/>
          <p:nvPr/>
        </p:nvSpPr>
        <p:spPr>
          <a:xfrm>
            <a:off x="335250" y="2732229"/>
            <a:ext cx="1700780" cy="1700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https://higherlogicdownload.s3.amazonaws.com/HLSTAFF/MessageImages/TinyMce/e65628c8-ed34-43cd-be1e-3ec8a7dbbb3a.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44860" y="2836051"/>
            <a:ext cx="1481560" cy="1493135"/>
          </a:xfrm>
          <a:prstGeom prst="ellipse">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952900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54" name="Picture 53" descr="GroupMeeting SMAL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909855" y="1201510"/>
            <a:ext cx="10282145" cy="4762220"/>
          </a:xfrm>
          <a:prstGeom prst="rect">
            <a:avLst/>
          </a:prstGeom>
          <a:noFill/>
          <a:ln>
            <a:noFill/>
          </a:ln>
        </p:spPr>
      </p:pic>
      <p:sp>
        <p:nvSpPr>
          <p:cNvPr id="55" name="Shape 47"/>
          <p:cNvSpPr/>
          <p:nvPr/>
        </p:nvSpPr>
        <p:spPr>
          <a:xfrm>
            <a:off x="1909854" y="1201511"/>
            <a:ext cx="5530321" cy="4762220"/>
          </a:xfrm>
          <a:prstGeom prst="rect">
            <a:avLst/>
          </a:prstGeom>
          <a:gradFill flip="none" rotWithShape="1">
            <a:gsLst>
              <a:gs pos="0">
                <a:schemeClr val="bg1">
                  <a:lumMod val="95000"/>
                </a:schemeClr>
              </a:gs>
              <a:gs pos="100000">
                <a:schemeClr val="bg1">
                  <a:alpha val="0"/>
                </a:schemeClr>
              </a:gs>
            </a:gsLst>
            <a:lin ang="0" scaled="1"/>
            <a:tileRect/>
          </a:gra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6" name="Shape 47"/>
          <p:cNvSpPr/>
          <p:nvPr/>
        </p:nvSpPr>
        <p:spPr>
          <a:xfrm>
            <a:off x="0" y="1201510"/>
            <a:ext cx="7593795" cy="418614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Shape 47"/>
          <p:cNvSpPr/>
          <p:nvPr/>
        </p:nvSpPr>
        <p:spPr>
          <a:xfrm>
            <a:off x="460860" y="1201511"/>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5" name="Rectangle 14"/>
          <p:cNvSpPr/>
          <p:nvPr/>
        </p:nvSpPr>
        <p:spPr>
          <a:xfrm>
            <a:off x="0" y="1201510"/>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Shape 47"/>
          <p:cNvSpPr/>
          <p:nvPr/>
        </p:nvSpPr>
        <p:spPr>
          <a:xfrm>
            <a:off x="460860" y="1892801"/>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p:nvSpPr>
        <p:spPr>
          <a:xfrm>
            <a:off x="0" y="1892801"/>
            <a:ext cx="1909855" cy="614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Shape 47"/>
          <p:cNvSpPr/>
          <p:nvPr/>
        </p:nvSpPr>
        <p:spPr>
          <a:xfrm>
            <a:off x="460860" y="2584091"/>
            <a:ext cx="7017720" cy="614480"/>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 name="Rectangle 18"/>
          <p:cNvSpPr/>
          <p:nvPr/>
        </p:nvSpPr>
        <p:spPr>
          <a:xfrm>
            <a:off x="0" y="2584090"/>
            <a:ext cx="1909855" cy="614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Shape 47"/>
          <p:cNvSpPr/>
          <p:nvPr/>
        </p:nvSpPr>
        <p:spPr>
          <a:xfrm>
            <a:off x="460860" y="3275381"/>
            <a:ext cx="7017720" cy="614480"/>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 name="Rectangle 20"/>
          <p:cNvSpPr/>
          <p:nvPr/>
        </p:nvSpPr>
        <p:spPr>
          <a:xfrm>
            <a:off x="0" y="3275380"/>
            <a:ext cx="1909855" cy="614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Shape 47"/>
          <p:cNvSpPr/>
          <p:nvPr/>
        </p:nvSpPr>
        <p:spPr>
          <a:xfrm>
            <a:off x="460860" y="3966671"/>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 name="Rectangle 22"/>
          <p:cNvSpPr/>
          <p:nvPr/>
        </p:nvSpPr>
        <p:spPr>
          <a:xfrm>
            <a:off x="0" y="3966671"/>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Shape 47"/>
          <p:cNvSpPr/>
          <p:nvPr/>
        </p:nvSpPr>
        <p:spPr>
          <a:xfrm>
            <a:off x="1756236" y="1342931"/>
            <a:ext cx="5223080"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Is Higher Logic</a:t>
            </a:r>
          </a:p>
        </p:txBody>
      </p:sp>
      <p:sp>
        <p:nvSpPr>
          <p:cNvPr id="27" name="Shape 47"/>
          <p:cNvSpPr/>
          <p:nvPr/>
        </p:nvSpPr>
        <p:spPr>
          <a:xfrm>
            <a:off x="1756236" y="2034221"/>
            <a:ext cx="5223080"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Does Higher Logic Provide</a:t>
            </a:r>
          </a:p>
        </p:txBody>
      </p:sp>
      <p:sp>
        <p:nvSpPr>
          <p:cNvPr id="28" name="Shape 47"/>
          <p:cNvSpPr/>
          <p:nvPr/>
        </p:nvSpPr>
        <p:spPr>
          <a:xfrm>
            <a:off x="1756236" y="2725512"/>
            <a:ext cx="5223080"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Does Higher Logic Fit</a:t>
            </a:r>
          </a:p>
        </p:txBody>
      </p:sp>
      <p:sp>
        <p:nvSpPr>
          <p:cNvPr id="29" name="Shape 47"/>
          <p:cNvSpPr/>
          <p:nvPr/>
        </p:nvSpPr>
        <p:spPr>
          <a:xfrm>
            <a:off x="1756236" y="3416802"/>
            <a:ext cx="5223080"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To Partner</a:t>
            </a:r>
          </a:p>
        </p:txBody>
      </p:sp>
      <p:sp>
        <p:nvSpPr>
          <p:cNvPr id="30" name="Shape 47"/>
          <p:cNvSpPr/>
          <p:nvPr/>
        </p:nvSpPr>
        <p:spPr>
          <a:xfrm>
            <a:off x="1756236" y="4105651"/>
            <a:ext cx="5223080"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Should You Invest</a:t>
            </a:r>
          </a:p>
        </p:txBody>
      </p:sp>
      <p:sp>
        <p:nvSpPr>
          <p:cNvPr id="24" name="Shape 47"/>
          <p:cNvSpPr/>
          <p:nvPr/>
        </p:nvSpPr>
        <p:spPr>
          <a:xfrm>
            <a:off x="1756236" y="4657960"/>
            <a:ext cx="5722344" cy="614480"/>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Demonstration and Questions</a:t>
            </a:r>
          </a:p>
        </p:txBody>
      </p:sp>
      <p:sp>
        <p:nvSpPr>
          <p:cNvPr id="31" name="Shape 47"/>
          <p:cNvSpPr/>
          <p:nvPr/>
        </p:nvSpPr>
        <p:spPr>
          <a:xfrm>
            <a:off x="335250" y="1216151"/>
            <a:ext cx="135457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WHO</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2" name="Shape 47"/>
          <p:cNvSpPr/>
          <p:nvPr/>
        </p:nvSpPr>
        <p:spPr>
          <a:xfrm>
            <a:off x="335250" y="1901951"/>
            <a:ext cx="135457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WHAT</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3" name="Shape 47"/>
          <p:cNvSpPr/>
          <p:nvPr/>
        </p:nvSpPr>
        <p:spPr>
          <a:xfrm>
            <a:off x="335250" y="2587751"/>
            <a:ext cx="135457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WHERE</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4" name="Shape 47"/>
          <p:cNvSpPr/>
          <p:nvPr/>
        </p:nvSpPr>
        <p:spPr>
          <a:xfrm>
            <a:off x="335250" y="3275381"/>
            <a:ext cx="135457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WHEN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5" name="Shape 47"/>
          <p:cNvSpPr/>
          <p:nvPr/>
        </p:nvSpPr>
        <p:spPr>
          <a:xfrm>
            <a:off x="335250" y="4007822"/>
            <a:ext cx="1354570" cy="5272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WHY</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53" name="Group 52"/>
          <p:cNvGrpSpPr/>
          <p:nvPr/>
        </p:nvGrpSpPr>
        <p:grpSpPr>
          <a:xfrm>
            <a:off x="0" y="4657960"/>
            <a:ext cx="1909855" cy="614481"/>
            <a:chOff x="0" y="4657960"/>
            <a:chExt cx="1909855" cy="614481"/>
          </a:xfrm>
        </p:grpSpPr>
        <p:sp>
          <p:nvSpPr>
            <p:cNvPr id="25" name="Rectangle 24"/>
            <p:cNvSpPr/>
            <p:nvPr/>
          </p:nvSpPr>
          <p:spPr>
            <a:xfrm>
              <a:off x="0" y="4657960"/>
              <a:ext cx="1909855" cy="614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V="1">
              <a:off x="0" y="4965200"/>
              <a:ext cx="1630625" cy="1"/>
            </a:xfrm>
            <a:prstGeom prst="line">
              <a:avLst/>
            </a:prstGeom>
            <a:ln w="25400"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73655" y="4965200"/>
              <a:ext cx="1420985" cy="0"/>
            </a:xfrm>
            <a:prstGeom prst="line">
              <a:avLst/>
            </a:prstGeom>
            <a:ln w="1270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latin typeface="+mj-lt"/>
              </a:rPr>
              <a:t>Welcome + Agenda </a:t>
            </a:r>
          </a:p>
        </p:txBody>
      </p:sp>
    </p:spTree>
    <p:extLst>
      <p:ext uri="{BB962C8B-B14F-4D97-AF65-F5344CB8AC3E}">
        <p14:creationId xmlns:p14="http://schemas.microsoft.com/office/powerpoint/2010/main" val="391283807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640" y="3498306"/>
            <a:ext cx="9744475" cy="2273711"/>
          </a:xfrm>
          <a:prstGeom prst="rect">
            <a:avLst/>
          </a:prstGeom>
        </p:spPr>
      </p:pic>
      <p:sp>
        <p:nvSpPr>
          <p:cNvPr id="2" name="Title 1"/>
          <p:cNvSpPr>
            <a:spLocks noGrp="1"/>
          </p:cNvSpPr>
          <p:nvPr>
            <p:ph type="title"/>
          </p:nvPr>
        </p:nvSpPr>
        <p:spPr/>
        <p:txBody>
          <a:bodyPr/>
          <a:lstStyle/>
          <a:p>
            <a:r>
              <a:rPr lang="en-US" dirty="0"/>
              <a:t>Community Management</a:t>
            </a:r>
          </a:p>
        </p:txBody>
      </p:sp>
      <p:sp>
        <p:nvSpPr>
          <p:cNvPr id="3" name="Content Placeholder 2"/>
          <p:cNvSpPr>
            <a:spLocks noGrp="1"/>
          </p:cNvSpPr>
          <p:nvPr>
            <p:ph idx="1"/>
          </p:nvPr>
        </p:nvSpPr>
        <p:spPr>
          <a:xfrm>
            <a:off x="2178691" y="1545725"/>
            <a:ext cx="3149210" cy="4073791"/>
          </a:xfrm>
        </p:spPr>
        <p:txBody>
          <a:bodyPr/>
          <a:lstStyle/>
          <a:p>
            <a:pPr marL="0" indent="0">
              <a:buNone/>
            </a:pP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br>
              <a:rPr lang="en-US" dirty="0">
                <a:solidFill>
                  <a:srgbClr val="262727"/>
                </a:solidFill>
              </a:rPr>
            </a:br>
            <a:endParaRPr lang="en-US" dirty="0">
              <a:solidFill>
                <a:srgbClr val="262727"/>
              </a:solidFill>
            </a:endParaRPr>
          </a:p>
        </p:txBody>
      </p:sp>
      <p:sp>
        <p:nvSpPr>
          <p:cNvPr id="5" name="Oval 4"/>
          <p:cNvSpPr/>
          <p:nvPr/>
        </p:nvSpPr>
        <p:spPr>
          <a:xfrm>
            <a:off x="335250" y="2732229"/>
            <a:ext cx="1700780" cy="1700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65" y="2841955"/>
            <a:ext cx="1481328" cy="1481328"/>
          </a:xfrm>
          <a:prstGeom prst="rect">
            <a:avLst/>
          </a:prstGeom>
        </p:spPr>
      </p:pic>
      <p:sp>
        <p:nvSpPr>
          <p:cNvPr id="7" name="Oval 6"/>
          <p:cNvSpPr/>
          <p:nvPr/>
        </p:nvSpPr>
        <p:spPr>
          <a:xfrm>
            <a:off x="472630" y="2869610"/>
            <a:ext cx="1426020" cy="1426018"/>
          </a:xfrm>
          <a:prstGeom prst="ellipse">
            <a:avLst/>
          </a:prstGeom>
          <a:noFill/>
          <a:ln w="762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 name="Rectangle 5"/>
          <p:cNvSpPr/>
          <p:nvPr/>
        </p:nvSpPr>
        <p:spPr>
          <a:xfrm>
            <a:off x="2168133" y="1678876"/>
            <a:ext cx="8948364" cy="646331"/>
          </a:xfrm>
          <a:prstGeom prst="rect">
            <a:avLst/>
          </a:prstGeom>
        </p:spPr>
        <p:txBody>
          <a:bodyPr wrap="square">
            <a:spAutoFit/>
          </a:bodyPr>
          <a:lstStyle/>
          <a:p>
            <a:r>
              <a:rPr lang="en-US" dirty="0">
                <a:solidFill>
                  <a:schemeClr val="bg1">
                    <a:lumMod val="50000"/>
                  </a:schemeClr>
                </a:solidFill>
              </a:rPr>
              <a:t>Designated community manager who works with your staff to support community strategy and engagement and can also provide community support to your members</a:t>
            </a:r>
            <a:r>
              <a:rPr lang="en-US" dirty="0"/>
              <a:t> </a:t>
            </a:r>
            <a:endParaRPr lang="en-US" dirty="0">
              <a:solidFill>
                <a:schemeClr val="bg1">
                  <a:lumMod val="50000"/>
                </a:schemeClr>
              </a:solidFill>
            </a:endParaRPr>
          </a:p>
        </p:txBody>
      </p:sp>
    </p:spTree>
    <p:extLst>
      <p:ext uri="{BB962C8B-B14F-4D97-AF65-F5344CB8AC3E}">
        <p14:creationId xmlns:p14="http://schemas.microsoft.com/office/powerpoint/2010/main" val="3806797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8"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0" name="Rectangle 29"/>
          <p:cNvSpPr/>
          <p:nvPr/>
        </p:nvSpPr>
        <p:spPr>
          <a:xfrm>
            <a:off x="1" y="1854396"/>
            <a:ext cx="2946790" cy="4109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140" name="Shape 140"/>
          <p:cNvSpPr txBox="1">
            <a:spLocks noGrp="1"/>
          </p:cNvSpPr>
          <p:nvPr>
            <p:ph type="title"/>
          </p:nvPr>
        </p:nvSpPr>
        <p:spPr/>
        <p:txBody>
          <a:bodyPr/>
          <a:lstStyle/>
          <a:p>
            <a:r>
              <a:rPr lang="en-US" dirty="0">
                <a:solidFill>
                  <a:schemeClr val="tx2"/>
                </a:solidFill>
                <a:sym typeface="Open Sans"/>
              </a:rPr>
              <a:t>Right SOLUTION for the Right CONSTITUENT</a:t>
            </a:r>
          </a:p>
        </p:txBody>
      </p:sp>
      <p:sp>
        <p:nvSpPr>
          <p:cNvPr id="37" name="Rectangle 36"/>
          <p:cNvSpPr/>
          <p:nvPr/>
        </p:nvSpPr>
        <p:spPr>
          <a:xfrm>
            <a:off x="3062004" y="1854396"/>
            <a:ext cx="2957185" cy="41093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38" name="Rectangle 37"/>
          <p:cNvSpPr/>
          <p:nvPr/>
        </p:nvSpPr>
        <p:spPr>
          <a:xfrm>
            <a:off x="6134405" y="1854396"/>
            <a:ext cx="2957185" cy="4109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39" name="Rectangle 38"/>
          <p:cNvSpPr/>
          <p:nvPr/>
        </p:nvSpPr>
        <p:spPr>
          <a:xfrm>
            <a:off x="9206805" y="1854396"/>
            <a:ext cx="2985195" cy="41093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55" name="Content Placeholder 176"/>
          <p:cNvSpPr txBox="1">
            <a:spLocks/>
          </p:cNvSpPr>
          <p:nvPr/>
        </p:nvSpPr>
        <p:spPr>
          <a:xfrm>
            <a:off x="117188" y="2622495"/>
            <a:ext cx="2791197" cy="3072400"/>
          </a:xfrm>
          <a:prstGeom prst="rect">
            <a:avLst/>
          </a:prstGeo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b="1" i="0" u="none" strike="noStrike" kern="1200" cap="none" spc="0" normalizeH="0" baseline="0" noProof="0" dirty="0">
                <a:ln>
                  <a:noFill/>
                </a:ln>
                <a:solidFill>
                  <a:schemeClr val="bg1"/>
                </a:solidFill>
                <a:effectLst/>
                <a:uLnTx/>
                <a:uFillTx/>
                <a:latin typeface="Open Sans"/>
              </a:rPr>
              <a:t>COMMUNITY </a:t>
            </a:r>
            <a:br>
              <a:rPr kumimoji="0" lang="en-US" b="1" i="0" u="none" strike="noStrike" kern="1200" cap="none" spc="0" normalizeH="0" baseline="0" noProof="0" dirty="0">
                <a:ln>
                  <a:noFill/>
                </a:ln>
                <a:solidFill>
                  <a:schemeClr val="bg1"/>
                </a:solidFill>
                <a:effectLst/>
                <a:uLnTx/>
                <a:uFillTx/>
                <a:latin typeface="Open Sans"/>
              </a:rPr>
            </a:br>
            <a:r>
              <a:rPr kumimoji="0" lang="en-US" b="1" i="0" u="none" strike="noStrike" kern="1200" cap="none" spc="0" normalizeH="0" baseline="0" noProof="0" dirty="0">
                <a:ln>
                  <a:noFill/>
                </a:ln>
                <a:solidFill>
                  <a:schemeClr val="bg1"/>
                </a:solidFill>
                <a:effectLst/>
                <a:uLnTx/>
                <a:uFillTx/>
                <a:latin typeface="Open Sans"/>
              </a:rPr>
              <a:t>MEMBER</a:t>
            </a:r>
          </a:p>
          <a:p>
            <a:pPr marL="174625" indent="-174625">
              <a:lnSpc>
                <a:spcPct val="90000"/>
              </a:lnSpc>
              <a:spcBef>
                <a:spcPts val="1000"/>
              </a:spcBef>
            </a:pPr>
            <a:r>
              <a:rPr lang="en-US" sz="1400" dirty="0">
                <a:solidFill>
                  <a:schemeClr val="bg1"/>
                </a:solidFill>
                <a:latin typeface="Open Sans"/>
              </a:rPr>
              <a:t>“ 	The community has become a robust collegial network where I can always find the help I need.” </a:t>
            </a:r>
          </a:p>
          <a:p>
            <a:pPr marL="174625" indent="-174625">
              <a:lnSpc>
                <a:spcPct val="90000"/>
              </a:lnSpc>
              <a:spcBef>
                <a:spcPts val="1000"/>
              </a:spcBef>
            </a:pPr>
            <a:r>
              <a:rPr lang="en-US" sz="1400" dirty="0">
                <a:solidFill>
                  <a:schemeClr val="bg1"/>
                </a:solidFill>
                <a:latin typeface="Open Sans"/>
              </a:rPr>
              <a:t>“ 	I have found it to be very useful to connect with other customers and am happy with the amount of feedback I’ve received.”</a:t>
            </a:r>
          </a:p>
        </p:txBody>
      </p:sp>
      <p:sp>
        <p:nvSpPr>
          <p:cNvPr id="56" name="Content Placeholder 176"/>
          <p:cNvSpPr txBox="1">
            <a:spLocks/>
          </p:cNvSpPr>
          <p:nvPr/>
        </p:nvSpPr>
        <p:spPr>
          <a:xfrm>
            <a:off x="3177220" y="2622495"/>
            <a:ext cx="2688351" cy="3072400"/>
          </a:xfrm>
          <a:prstGeom prst="rect">
            <a:avLst/>
          </a:prstGeo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b="1" i="0" u="none" strike="noStrike" kern="1200" cap="none" spc="0" normalizeH="0" baseline="0" noProof="0" dirty="0">
                <a:ln>
                  <a:noFill/>
                </a:ln>
                <a:solidFill>
                  <a:schemeClr val="bg1"/>
                </a:solidFill>
                <a:effectLst/>
                <a:uLnTx/>
                <a:uFillTx/>
                <a:latin typeface="Open Sans"/>
              </a:rPr>
              <a:t>COMMUNITY MANAGER</a:t>
            </a:r>
          </a:p>
          <a:p>
            <a:pPr marL="174625" indent="-174625">
              <a:lnSpc>
                <a:spcPct val="90000"/>
              </a:lnSpc>
              <a:spcBef>
                <a:spcPts val="1000"/>
              </a:spcBef>
            </a:pPr>
            <a:r>
              <a:rPr lang="en-US" sz="1400" dirty="0">
                <a:solidFill>
                  <a:schemeClr val="bg1"/>
                </a:solidFill>
                <a:latin typeface="Open Sans"/>
              </a:rPr>
              <a:t>“	Higher Logic gives me the tools I need to provide the best possible experience to my members. It’s a software platform built for the demands of today’s community professionals.”</a:t>
            </a:r>
          </a:p>
        </p:txBody>
      </p:sp>
      <p:sp>
        <p:nvSpPr>
          <p:cNvPr id="58" name="Content Placeholder 176"/>
          <p:cNvSpPr txBox="1">
            <a:spLocks/>
          </p:cNvSpPr>
          <p:nvPr/>
        </p:nvSpPr>
        <p:spPr>
          <a:xfrm>
            <a:off x="6249620" y="2622495"/>
            <a:ext cx="2688351" cy="3033995"/>
          </a:xfrm>
          <a:prstGeom prst="rect">
            <a:avLst/>
          </a:prstGeo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b="1" i="0" u="none" strike="noStrike" kern="1200" cap="none" spc="0" normalizeH="0" baseline="0" noProof="0" dirty="0">
                <a:ln>
                  <a:noFill/>
                </a:ln>
                <a:solidFill>
                  <a:schemeClr val="bg1"/>
                </a:solidFill>
                <a:effectLst/>
                <a:uLnTx/>
                <a:uFillTx/>
                <a:latin typeface="Open Sans"/>
              </a:rPr>
              <a:t>ASSOCIATION LEADERSHIP</a:t>
            </a:r>
          </a:p>
          <a:p>
            <a:pPr marL="171450" indent="-171450">
              <a:lnSpc>
                <a:spcPct val="80000"/>
              </a:lnSpc>
              <a:spcBef>
                <a:spcPts val="750"/>
              </a:spcBef>
              <a:spcAft>
                <a:spcPts val="750"/>
              </a:spcAft>
              <a:buClr>
                <a:schemeClr val="lt1"/>
              </a:buClr>
              <a:buSzPct val="100000"/>
            </a:pPr>
            <a:r>
              <a:rPr lang="en-US" sz="1400" dirty="0">
                <a:solidFill>
                  <a:schemeClr val="bg1"/>
                </a:solidFill>
                <a:latin typeface="Open Sans"/>
              </a:rPr>
              <a:t>“  </a:t>
            </a:r>
            <a:r>
              <a:rPr lang="en-US" sz="1400" dirty="0">
                <a:solidFill>
                  <a:schemeClr val="bg1"/>
                </a:solidFill>
              </a:rPr>
              <a:t>The best thing we’ve done in the last 15 years is launch Collaborate”</a:t>
            </a:r>
          </a:p>
          <a:p>
            <a:pPr marL="171450" indent="-171450">
              <a:lnSpc>
                <a:spcPct val="80000"/>
              </a:lnSpc>
              <a:spcBef>
                <a:spcPts val="750"/>
              </a:spcBef>
              <a:spcAft>
                <a:spcPts val="750"/>
              </a:spcAft>
              <a:buClr>
                <a:schemeClr val="lt1"/>
              </a:buClr>
              <a:buSzPct val="100000"/>
            </a:pPr>
            <a:r>
              <a:rPr lang="en-US" sz="1400" dirty="0">
                <a:solidFill>
                  <a:schemeClr val="bg1"/>
                </a:solidFill>
              </a:rPr>
              <a:t>“  Higher Logic has </a:t>
            </a:r>
            <a:br>
              <a:rPr lang="en-US" sz="1400" dirty="0">
                <a:solidFill>
                  <a:schemeClr val="bg1"/>
                </a:solidFill>
              </a:rPr>
            </a:br>
            <a:r>
              <a:rPr lang="en-US" sz="1400" dirty="0">
                <a:solidFill>
                  <a:schemeClr val="bg1"/>
                </a:solidFill>
              </a:rPr>
              <a:t>become one of our </a:t>
            </a:r>
            <a:br>
              <a:rPr lang="en-US" sz="1400" dirty="0">
                <a:solidFill>
                  <a:schemeClr val="bg1"/>
                </a:solidFill>
              </a:rPr>
            </a:br>
            <a:r>
              <a:rPr lang="en-US" sz="1400" dirty="0">
                <a:solidFill>
                  <a:schemeClr val="bg1"/>
                </a:solidFill>
              </a:rPr>
              <a:t>most popular member benefits. Members say </a:t>
            </a:r>
            <a:br>
              <a:rPr lang="en-US" sz="1400" dirty="0">
                <a:solidFill>
                  <a:schemeClr val="bg1"/>
                </a:solidFill>
              </a:rPr>
            </a:br>
            <a:r>
              <a:rPr lang="en-US" sz="1400" dirty="0">
                <a:solidFill>
                  <a:schemeClr val="bg1"/>
                </a:solidFill>
              </a:rPr>
              <a:t>it’s an integral part of their work day”</a:t>
            </a:r>
            <a:endParaRPr lang="en-US" sz="1400" dirty="0">
              <a:solidFill>
                <a:schemeClr val="bg1"/>
              </a:solidFill>
              <a:latin typeface="Open Sans"/>
            </a:endParaRPr>
          </a:p>
        </p:txBody>
      </p:sp>
      <p:sp>
        <p:nvSpPr>
          <p:cNvPr id="59" name="Content Placeholder 176"/>
          <p:cNvSpPr txBox="1">
            <a:spLocks/>
          </p:cNvSpPr>
          <p:nvPr/>
        </p:nvSpPr>
        <p:spPr>
          <a:xfrm>
            <a:off x="9322020" y="2622495"/>
            <a:ext cx="2573135" cy="3033995"/>
          </a:xfrm>
          <a:prstGeom prst="rect">
            <a:avLst/>
          </a:prstGeom>
        </p:spPr>
        <p:txBody>
          <a:bodyPr/>
          <a:lstStyle/>
          <a:p>
            <a:pPr marR="0" lvl="0" algn="l" defTabSz="914400" rtl="0" eaLnBrk="1" fontAlgn="auto" latinLnBrk="0" hangingPunct="1">
              <a:lnSpc>
                <a:spcPct val="90000"/>
              </a:lnSpc>
              <a:spcBef>
                <a:spcPts val="1000"/>
              </a:spcBef>
              <a:spcAft>
                <a:spcPts val="0"/>
              </a:spcAft>
              <a:buClrTx/>
              <a:buSzTx/>
              <a:tabLst/>
              <a:defRPr/>
            </a:pPr>
            <a:r>
              <a:rPr lang="en-US" b="1" dirty="0">
                <a:solidFill>
                  <a:schemeClr val="bg1"/>
                </a:solidFill>
                <a:latin typeface="Open Sans"/>
              </a:rPr>
              <a:t>Information Technology</a:t>
            </a:r>
            <a:endParaRPr kumimoji="0" lang="en-US" b="1" i="0" u="none" strike="noStrike" kern="1200" cap="none" spc="0" normalizeH="0" baseline="0" noProof="0" dirty="0">
              <a:ln>
                <a:noFill/>
              </a:ln>
              <a:solidFill>
                <a:schemeClr val="bg1"/>
              </a:solidFill>
              <a:effectLst/>
              <a:uLnTx/>
              <a:uFillTx/>
              <a:latin typeface="Open Sans"/>
            </a:endParaRPr>
          </a:p>
          <a:p>
            <a:pPr marL="174625" indent="-174625">
              <a:lnSpc>
                <a:spcPct val="90000"/>
              </a:lnSpc>
              <a:spcBef>
                <a:spcPts val="1000"/>
              </a:spcBef>
            </a:pPr>
            <a:r>
              <a:rPr lang="en-US" sz="1400" dirty="0">
                <a:solidFill>
                  <a:schemeClr val="bg1"/>
                </a:solidFill>
                <a:latin typeface="Open Sans"/>
              </a:rPr>
              <a:t>“	Higher Logic has great features and this really is our one benefit that we offer to all members.” </a:t>
            </a:r>
          </a:p>
          <a:p>
            <a:pPr marL="174625" indent="-174625">
              <a:lnSpc>
                <a:spcPct val="90000"/>
              </a:lnSpc>
              <a:spcBef>
                <a:spcPts val="1000"/>
              </a:spcBef>
            </a:pPr>
            <a:r>
              <a:rPr lang="en-US" sz="1400" dirty="0">
                <a:solidFill>
                  <a:schemeClr val="bg1"/>
                </a:solidFill>
                <a:latin typeface="Open Sans"/>
              </a:rPr>
              <a:t>“ 	Higher Logic helped us dramatically simplify our IT infrastructure. We were able to retire our email list, our online discussion software, and a custom-developed member directory.”</a:t>
            </a:r>
          </a:p>
        </p:txBody>
      </p:sp>
      <p:grpSp>
        <p:nvGrpSpPr>
          <p:cNvPr id="35" name="Group 34"/>
          <p:cNvGrpSpPr/>
          <p:nvPr/>
        </p:nvGrpSpPr>
        <p:grpSpPr>
          <a:xfrm>
            <a:off x="782106" y="1163105"/>
            <a:ext cx="1382580" cy="1382580"/>
            <a:chOff x="782106" y="1163105"/>
            <a:chExt cx="1382580" cy="1382580"/>
          </a:xfrm>
        </p:grpSpPr>
        <p:grpSp>
          <p:nvGrpSpPr>
            <p:cNvPr id="77" name="Group 76"/>
            <p:cNvGrpSpPr/>
            <p:nvPr/>
          </p:nvGrpSpPr>
          <p:grpSpPr>
            <a:xfrm>
              <a:off x="782106" y="1163105"/>
              <a:ext cx="1382580" cy="1382580"/>
              <a:chOff x="782106" y="1163105"/>
              <a:chExt cx="1382580" cy="1382580"/>
            </a:xfrm>
          </p:grpSpPr>
          <p:grpSp>
            <p:nvGrpSpPr>
              <p:cNvPr id="74" name="Group 73"/>
              <p:cNvGrpSpPr/>
              <p:nvPr/>
            </p:nvGrpSpPr>
            <p:grpSpPr>
              <a:xfrm>
                <a:off x="782106" y="1163105"/>
                <a:ext cx="1382580" cy="1382580"/>
                <a:chOff x="1158805" y="1656888"/>
                <a:chExt cx="2161640" cy="2161640"/>
              </a:xfrm>
            </p:grpSpPr>
            <p:sp>
              <p:nvSpPr>
                <p:cNvPr id="75" name="Oval 74"/>
                <p:cNvSpPr/>
                <p:nvPr/>
              </p:nvSpPr>
              <p:spPr>
                <a:xfrm>
                  <a:off x="1158805" y="1656888"/>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2" descr="C:\Users\morgan\Desktop\MH-DESIGN\CommonART\TEMPLATES\HigherLogic\TEMPLATE\ART\MentorMatch-ICON.png"/>
                <p:cNvPicPr>
                  <a:picLocks noChangeAspect="1" noChangeArrowheads="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1301531" y="1799614"/>
                  <a:ext cx="1876425" cy="1876425"/>
                </a:xfrm>
                <a:prstGeom prst="rect">
                  <a:avLst/>
                </a:prstGeom>
                <a:noFill/>
              </p:spPr>
            </p:pic>
          </p:grpSp>
          <p:pic>
            <p:nvPicPr>
              <p:cNvPr id="7171" name="Picture 3" descr="C:\Users\morgan\AppData\Local\Microsoft\Windows\Temporary Internet Files\Content.IE5\ZZBOTXW3\10678-illustration-of-a-female-user-icon-pv[1].png"/>
              <p:cNvPicPr>
                <a:picLocks noChangeAspect="1" noChangeArrowheads="1"/>
              </p:cNvPicPr>
              <p:nvPr/>
            </p:nvPicPr>
            <p:blipFill>
              <a:blip r:embed="rId4" cstate="print">
                <a:grayscl/>
                <a:lum bright="20000" contrast="-50000"/>
                <a:extLst>
                  <a:ext uri="{28A0092B-C50C-407E-A947-70E740481C1C}">
                    <a14:useLocalDpi xmlns:a14="http://schemas.microsoft.com/office/drawing/2010/main" val="0"/>
                  </a:ext>
                </a:extLst>
              </a:blip>
              <a:srcRect/>
              <a:stretch>
                <a:fillRect/>
              </a:stretch>
            </p:blipFill>
            <p:spPr bwMode="auto">
              <a:xfrm>
                <a:off x="1177750" y="1528260"/>
                <a:ext cx="619300" cy="619300"/>
              </a:xfrm>
              <a:prstGeom prst="rect">
                <a:avLst/>
              </a:prstGeom>
              <a:noFill/>
            </p:spPr>
          </p:pic>
        </p:grpSp>
        <p:sp>
          <p:nvSpPr>
            <p:cNvPr id="31" name="Oval 30"/>
            <p:cNvSpPr/>
            <p:nvPr/>
          </p:nvSpPr>
          <p:spPr>
            <a:xfrm>
              <a:off x="898026"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36" name="Group 35"/>
          <p:cNvGrpSpPr/>
          <p:nvPr/>
        </p:nvGrpSpPr>
        <p:grpSpPr>
          <a:xfrm>
            <a:off x="3849306" y="1163105"/>
            <a:ext cx="1382580" cy="1382580"/>
            <a:chOff x="3849306" y="1163105"/>
            <a:chExt cx="1382580" cy="1382580"/>
          </a:xfrm>
        </p:grpSpPr>
        <p:grpSp>
          <p:nvGrpSpPr>
            <p:cNvPr id="40" name="Group 39"/>
            <p:cNvGrpSpPr/>
            <p:nvPr/>
          </p:nvGrpSpPr>
          <p:grpSpPr>
            <a:xfrm>
              <a:off x="3849306" y="1163105"/>
              <a:ext cx="1382580" cy="1382580"/>
              <a:chOff x="1158805" y="1656888"/>
              <a:chExt cx="2161640" cy="2161640"/>
            </a:xfrm>
          </p:grpSpPr>
          <p:sp>
            <p:nvSpPr>
              <p:cNvPr id="42" name="Oval 41"/>
              <p:cNvSpPr/>
              <p:nvPr/>
            </p:nvSpPr>
            <p:spPr>
              <a:xfrm>
                <a:off x="1158805" y="1656888"/>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C:\Users\morgan\Desktop\MH-DESIGN\CommonART\TEMPLATES\HigherLogic\TEMPLATE\ART\MentorMatch-ICON.png"/>
              <p:cNvPicPr>
                <a:picLocks noChangeAspect="1" noChangeArrowheads="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1301531" y="1799614"/>
                <a:ext cx="1876425" cy="1876425"/>
              </a:xfrm>
              <a:prstGeom prst="rect">
                <a:avLst/>
              </a:prstGeom>
              <a:noFill/>
            </p:spPr>
          </p:pic>
        </p:grpSp>
        <p:sp>
          <p:nvSpPr>
            <p:cNvPr id="32" name="Oval 31"/>
            <p:cNvSpPr/>
            <p:nvPr/>
          </p:nvSpPr>
          <p:spPr>
            <a:xfrm>
              <a:off x="3965226"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43" name="Group 42"/>
          <p:cNvGrpSpPr/>
          <p:nvPr/>
        </p:nvGrpSpPr>
        <p:grpSpPr>
          <a:xfrm>
            <a:off x="6921707" y="1163105"/>
            <a:ext cx="1382580" cy="1382580"/>
            <a:chOff x="6921707" y="1163105"/>
            <a:chExt cx="1382580" cy="1382580"/>
          </a:xfrm>
        </p:grpSpPr>
        <p:grpSp>
          <p:nvGrpSpPr>
            <p:cNvPr id="48" name="Group 47"/>
            <p:cNvGrpSpPr/>
            <p:nvPr/>
          </p:nvGrpSpPr>
          <p:grpSpPr>
            <a:xfrm>
              <a:off x="6921707" y="1163105"/>
              <a:ext cx="1382580" cy="1382580"/>
              <a:chOff x="1158805" y="1656888"/>
              <a:chExt cx="2161640" cy="2161640"/>
            </a:xfrm>
          </p:grpSpPr>
          <p:sp>
            <p:nvSpPr>
              <p:cNvPr id="50" name="Oval 49"/>
              <p:cNvSpPr/>
              <p:nvPr/>
            </p:nvSpPr>
            <p:spPr>
              <a:xfrm>
                <a:off x="1158805" y="1656888"/>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 descr="C:\Users\morgan\Desktop\MH-DESIGN\CommonART\TEMPLATES\HigherLogic\TEMPLATE\ART\MentorMatch-ICON.png"/>
              <p:cNvPicPr>
                <a:picLocks noChangeAspect="1" noChangeArrowheads="1"/>
              </p:cNvPicPr>
              <p:nvPr/>
            </p:nvPicPr>
            <p:blipFill>
              <a:blip r:embed="rId5" cstate="print">
                <a:grayscl/>
                <a:extLst>
                  <a:ext uri="{28A0092B-C50C-407E-A947-70E740481C1C}">
                    <a14:useLocalDpi xmlns:a14="http://schemas.microsoft.com/office/drawing/2010/main" val="0"/>
                  </a:ext>
                </a:extLst>
              </a:blip>
              <a:stretch>
                <a:fillRect/>
              </a:stretch>
            </p:blipFill>
            <p:spPr bwMode="auto">
              <a:xfrm>
                <a:off x="1301531" y="1799614"/>
                <a:ext cx="1876425" cy="1876425"/>
              </a:xfrm>
              <a:prstGeom prst="rect">
                <a:avLst/>
              </a:prstGeom>
              <a:noFill/>
            </p:spPr>
          </p:pic>
        </p:grpSp>
        <p:sp>
          <p:nvSpPr>
            <p:cNvPr id="33" name="Oval 32"/>
            <p:cNvSpPr/>
            <p:nvPr/>
          </p:nvSpPr>
          <p:spPr>
            <a:xfrm>
              <a:off x="7037627"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41" name="Group 40"/>
          <p:cNvGrpSpPr/>
          <p:nvPr/>
        </p:nvGrpSpPr>
        <p:grpSpPr>
          <a:xfrm>
            <a:off x="10008112" y="1163105"/>
            <a:ext cx="1382580" cy="1382580"/>
            <a:chOff x="10008112" y="1163105"/>
            <a:chExt cx="1382580" cy="1382580"/>
          </a:xfrm>
        </p:grpSpPr>
        <p:grpSp>
          <p:nvGrpSpPr>
            <p:cNvPr id="73" name="Group 72"/>
            <p:cNvGrpSpPr/>
            <p:nvPr/>
          </p:nvGrpSpPr>
          <p:grpSpPr>
            <a:xfrm>
              <a:off x="10008112" y="1163105"/>
              <a:ext cx="1382580" cy="1382580"/>
              <a:chOff x="10008112" y="1163105"/>
              <a:chExt cx="1382580" cy="1382580"/>
            </a:xfrm>
          </p:grpSpPr>
          <p:sp>
            <p:nvSpPr>
              <p:cNvPr id="53" name="Oval 52"/>
              <p:cNvSpPr/>
              <p:nvPr/>
            </p:nvSpPr>
            <p:spPr>
              <a:xfrm>
                <a:off x="10008112" y="1163105"/>
                <a:ext cx="1382580" cy="13825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10095957" y="1250950"/>
                <a:ext cx="1207040" cy="1207040"/>
                <a:chOff x="9744475" y="2315256"/>
                <a:chExt cx="1876191" cy="1876191"/>
              </a:xfrm>
            </p:grpSpPr>
            <p:pic>
              <p:nvPicPr>
                <p:cNvPr id="68" name="Picture 67" descr="ResponsiveWebDesign-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4475" y="2315256"/>
                  <a:ext cx="1876191" cy="1876191"/>
                </a:xfrm>
                <a:prstGeom prst="rect">
                  <a:avLst/>
                </a:prstGeom>
              </p:spPr>
            </p:pic>
            <p:sp>
              <p:nvSpPr>
                <p:cNvPr id="69" name="Oval 68"/>
                <p:cNvSpPr/>
                <p:nvPr/>
              </p:nvSpPr>
              <p:spPr>
                <a:xfrm>
                  <a:off x="9838890" y="2412030"/>
                  <a:ext cx="1692710" cy="1692710"/>
                </a:xfrm>
                <a:prstGeom prst="ellipse">
                  <a:avLst/>
                </a:prstGeom>
                <a:gradFill flip="none" rotWithShape="1">
                  <a:gsLst>
                    <a:gs pos="50000">
                      <a:schemeClr val="bg1"/>
                    </a:gs>
                    <a:gs pos="10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3"/>
                <p:cNvGrpSpPr/>
                <p:nvPr/>
              </p:nvGrpSpPr>
              <p:grpSpPr>
                <a:xfrm>
                  <a:off x="10090120" y="2776115"/>
                  <a:ext cx="1178489" cy="1066774"/>
                  <a:chOff x="10013310" y="2776115"/>
                  <a:chExt cx="1305770" cy="1181989"/>
                </a:xfrm>
              </p:grpSpPr>
              <p:pic>
                <p:nvPicPr>
                  <p:cNvPr id="71" name="Picture 70" descr="Demonstration-ICON.png"/>
                  <p:cNvPicPr>
                    <a:picLocks noChangeAspect="1"/>
                  </p:cNvPicPr>
                  <p:nvPr/>
                </p:nvPicPr>
                <p:blipFill>
                  <a:blip r:embed="rId7" cstate="print">
                    <a:lum bright="40000"/>
                    <a:extLst>
                      <a:ext uri="{28A0092B-C50C-407E-A947-70E740481C1C}">
                        <a14:useLocalDpi xmlns:a14="http://schemas.microsoft.com/office/drawing/2010/main" val="0"/>
                      </a:ext>
                    </a:extLst>
                  </a:blip>
                  <a:stretch>
                    <a:fillRect/>
                  </a:stretch>
                </p:blipFill>
                <p:spPr>
                  <a:xfrm>
                    <a:off x="10013310" y="2776115"/>
                    <a:ext cx="1305770" cy="1181989"/>
                  </a:xfrm>
                  <a:prstGeom prst="rect">
                    <a:avLst/>
                  </a:prstGeom>
                  <a:noFill/>
                </p:spPr>
              </p:pic>
              <p:pic>
                <p:nvPicPr>
                  <p:cNvPr id="72" name="Picture 71" descr="WidgetBuilder-ICON.png"/>
                  <p:cNvPicPr>
                    <a:picLocks noChangeAspect="1"/>
                  </p:cNvPicPr>
                  <p:nvPr/>
                </p:nvPicPr>
                <p:blipFill>
                  <a:blip r:embed="rId8" cstate="print">
                    <a:grayscl/>
                    <a:lum contrast="10000"/>
                    <a:extLst>
                      <a:ext uri="{28A0092B-C50C-407E-A947-70E740481C1C}">
                        <a14:useLocalDpi xmlns:a14="http://schemas.microsoft.com/office/drawing/2010/main" val="0"/>
                      </a:ext>
                    </a:extLst>
                  </a:blip>
                  <a:srcRect/>
                  <a:stretch>
                    <a:fillRect/>
                  </a:stretch>
                </p:blipFill>
                <p:spPr>
                  <a:xfrm>
                    <a:off x="10304245" y="2892192"/>
                    <a:ext cx="723900" cy="704850"/>
                  </a:xfrm>
                  <a:prstGeom prst="roundRect">
                    <a:avLst/>
                  </a:prstGeom>
                  <a:solidFill>
                    <a:schemeClr val="bg1"/>
                  </a:solidFill>
                </p:spPr>
              </p:pic>
            </p:grpSp>
          </p:grpSp>
        </p:grpSp>
        <p:sp>
          <p:nvSpPr>
            <p:cNvPr id="34" name="Oval 33"/>
            <p:cNvSpPr/>
            <p:nvPr/>
          </p:nvSpPr>
          <p:spPr>
            <a:xfrm>
              <a:off x="10124032"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50781149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6" name="Shape 47"/>
          <p:cNvSpPr/>
          <p:nvPr/>
        </p:nvSpPr>
        <p:spPr>
          <a:xfrm>
            <a:off x="0" y="1086295"/>
            <a:ext cx="12192000" cy="577170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8" name="Rectangle 57"/>
          <p:cNvSpPr/>
          <p:nvPr/>
        </p:nvSpPr>
        <p:spPr>
          <a:xfrm>
            <a:off x="1" y="1854396"/>
            <a:ext cx="4521394" cy="4109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47" name="Rectangle 46"/>
          <p:cNvSpPr/>
          <p:nvPr/>
        </p:nvSpPr>
        <p:spPr>
          <a:xfrm>
            <a:off x="4636610" y="1201510"/>
            <a:ext cx="7555389" cy="5656490"/>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50" name="Shape 150"/>
          <p:cNvSpPr txBox="1">
            <a:spLocks noGrp="1"/>
          </p:cNvSpPr>
          <p:nvPr>
            <p:ph type="title"/>
          </p:nvPr>
        </p:nvSpPr>
        <p:spPr>
          <a:xfrm>
            <a:off x="838200" y="395604"/>
            <a:ext cx="10941740" cy="626921"/>
          </a:xfrm>
        </p:spPr>
        <p:txBody>
          <a:bodyPr/>
          <a:lstStyle/>
          <a:p>
            <a:r>
              <a:rPr lang="en-US" dirty="0">
                <a:solidFill>
                  <a:schemeClr val="accent3"/>
                </a:solidFill>
                <a:sym typeface="Open Sans"/>
              </a:rPr>
              <a:t>COMMUNITY MEMBER: </a:t>
            </a:r>
            <a:r>
              <a:rPr lang="en-US" dirty="0">
                <a:solidFill>
                  <a:schemeClr val="tx2"/>
                </a:solidFill>
                <a:sym typeface="Open Sans"/>
              </a:rPr>
              <a:t>Works How People Work</a:t>
            </a:r>
          </a:p>
        </p:txBody>
      </p:sp>
      <p:pic>
        <p:nvPicPr>
          <p:cNvPr id="152" name="Shape 152"/>
          <p:cNvPicPr preferRelativeResize="0"/>
          <p:nvPr/>
        </p:nvPicPr>
        <p:blipFill rotWithShape="1">
          <a:blip r:embed="rId3" cstate="print">
            <a:extLst>
              <a:ext uri="{28A0092B-C50C-407E-A947-70E740481C1C}">
                <a14:useLocalDpi xmlns:a14="http://schemas.microsoft.com/office/drawing/2010/main" val="0"/>
              </a:ext>
            </a:extLst>
          </a:blip>
          <a:stretch/>
        </p:blipFill>
        <p:spPr>
          <a:xfrm>
            <a:off x="4828635" y="2232663"/>
            <a:ext cx="7143750" cy="3352800"/>
          </a:xfrm>
          <a:prstGeom prst="rect">
            <a:avLst/>
          </a:prstGeom>
          <a:noFill/>
          <a:ln>
            <a:noFill/>
          </a:ln>
        </p:spPr>
      </p:pic>
      <p:sp>
        <p:nvSpPr>
          <p:cNvPr id="28" name="Content Placeholder 176"/>
          <p:cNvSpPr txBox="1">
            <a:spLocks/>
          </p:cNvSpPr>
          <p:nvPr/>
        </p:nvSpPr>
        <p:spPr>
          <a:xfrm>
            <a:off x="193998" y="2622495"/>
            <a:ext cx="4173777" cy="2841970"/>
          </a:xfrm>
          <a:prstGeom prst="rect">
            <a:avLst/>
          </a:prstGeom>
        </p:spPr>
        <p:txBody>
          <a:bodyPr/>
          <a:lstStyle/>
          <a:p>
            <a:pPr>
              <a:lnSpc>
                <a:spcPct val="90000"/>
              </a:lnSpc>
              <a:spcBef>
                <a:spcPts val="1000"/>
              </a:spcBef>
            </a:pPr>
            <a:r>
              <a:rPr lang="en-US" sz="2000" b="1" dirty="0">
                <a:solidFill>
                  <a:schemeClr val="bg1"/>
                </a:solidFill>
                <a:latin typeface="Open Sans"/>
              </a:rPr>
              <a:t>RIGHT PLATFORM, RIGHT TIME, </a:t>
            </a:r>
            <a:br>
              <a:rPr lang="en-US" sz="2000" b="1" dirty="0">
                <a:solidFill>
                  <a:schemeClr val="bg1"/>
                </a:solidFill>
                <a:latin typeface="Open Sans"/>
              </a:rPr>
            </a:br>
            <a:r>
              <a:rPr lang="en-US" sz="2000" b="1" dirty="0">
                <a:solidFill>
                  <a:schemeClr val="bg1"/>
                </a:solidFill>
                <a:latin typeface="Open Sans"/>
              </a:rPr>
              <a:t>ANY TIME </a:t>
            </a:r>
            <a:endParaRPr kumimoji="0" lang="en-US" sz="2000" b="1" i="0" u="none" strike="noStrike" kern="1200" cap="none" spc="0" normalizeH="0" baseline="0" noProof="0" dirty="0">
              <a:ln>
                <a:noFill/>
              </a:ln>
              <a:solidFill>
                <a:schemeClr val="bg1"/>
              </a:solidFill>
              <a:effectLst/>
              <a:uLnTx/>
              <a:uFillTx/>
              <a:latin typeface="Open Sans"/>
            </a:endParaRPr>
          </a:p>
          <a:p>
            <a:pPr marL="228600" indent="-228600">
              <a:lnSpc>
                <a:spcPct val="90000"/>
              </a:lnSpc>
              <a:spcBef>
                <a:spcPts val="1000"/>
              </a:spcBef>
              <a:buFont typeface="Arial" panose="020B0604020202020204" pitchFamily="34" charset="0"/>
              <a:buChar char="•"/>
            </a:pPr>
            <a:r>
              <a:rPr lang="en-US" sz="2000" dirty="0">
                <a:solidFill>
                  <a:schemeClr val="bg1"/>
                </a:solidFill>
                <a:latin typeface="Open Sans"/>
              </a:rPr>
              <a:t>Engage wherever/whenever</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Open Sans"/>
              </a:rPr>
              <a:t>Intuitive interaction</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Open Sans"/>
              </a:rPr>
              <a:t>Connect with people like you</a:t>
            </a:r>
            <a:endParaRPr lang="en-US" sz="1600" dirty="0">
              <a:solidFill>
                <a:schemeClr val="bg1"/>
              </a:solidFill>
              <a:latin typeface="Open Sans"/>
            </a:endParaRPr>
          </a:p>
        </p:txBody>
      </p:sp>
      <p:sp>
        <p:nvSpPr>
          <p:cNvPr id="51" name="Rectangle 50"/>
          <p:cNvSpPr/>
          <p:nvPr/>
        </p:nvSpPr>
        <p:spPr>
          <a:xfrm>
            <a:off x="0" y="6078946"/>
            <a:ext cx="4521395"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grpSp>
        <p:nvGrpSpPr>
          <p:cNvPr id="17" name="Group 16"/>
          <p:cNvGrpSpPr/>
          <p:nvPr/>
        </p:nvGrpSpPr>
        <p:grpSpPr>
          <a:xfrm>
            <a:off x="1569408" y="1163105"/>
            <a:ext cx="1382580" cy="1382580"/>
            <a:chOff x="1569408" y="1163105"/>
            <a:chExt cx="1382580" cy="1382580"/>
          </a:xfrm>
        </p:grpSpPr>
        <p:grpSp>
          <p:nvGrpSpPr>
            <p:cNvPr id="59" name="Group 58"/>
            <p:cNvGrpSpPr/>
            <p:nvPr/>
          </p:nvGrpSpPr>
          <p:grpSpPr>
            <a:xfrm>
              <a:off x="1569408" y="1163105"/>
              <a:ext cx="1382580" cy="1382580"/>
              <a:chOff x="782106" y="1163105"/>
              <a:chExt cx="1382580" cy="1382580"/>
            </a:xfrm>
          </p:grpSpPr>
          <p:grpSp>
            <p:nvGrpSpPr>
              <p:cNvPr id="60" name="Group 73"/>
              <p:cNvGrpSpPr/>
              <p:nvPr/>
            </p:nvGrpSpPr>
            <p:grpSpPr>
              <a:xfrm>
                <a:off x="782106" y="1163105"/>
                <a:ext cx="1382580" cy="1382580"/>
                <a:chOff x="1158805" y="1656888"/>
                <a:chExt cx="2161640" cy="2161640"/>
              </a:xfrm>
            </p:grpSpPr>
            <p:sp>
              <p:nvSpPr>
                <p:cNvPr id="62" name="Oval 61"/>
                <p:cNvSpPr/>
                <p:nvPr/>
              </p:nvSpPr>
              <p:spPr>
                <a:xfrm>
                  <a:off x="1158805" y="1656888"/>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2" descr="C:\Users\morgan\Desktop\MH-DESIGN\CommonART\TEMPLATES\HigherLogic\TEMPLATE\ART\MentorMatch-ICON.png"/>
                <p:cNvPicPr>
                  <a:picLocks noChangeAspect="1" noChangeArrowheads="1"/>
                </p:cNvPicPr>
                <p:nvPr/>
              </p:nvPicPr>
              <p:blipFill>
                <a:blip r:embed="rId5" cstate="print">
                  <a:grayscl/>
                  <a:extLst>
                    <a:ext uri="{28A0092B-C50C-407E-A947-70E740481C1C}">
                      <a14:useLocalDpi xmlns:a14="http://schemas.microsoft.com/office/drawing/2010/main" val="0"/>
                    </a:ext>
                  </a:extLst>
                </a:blip>
                <a:stretch>
                  <a:fillRect/>
                </a:stretch>
              </p:blipFill>
              <p:spPr bwMode="auto">
                <a:xfrm>
                  <a:off x="1301531" y="1799614"/>
                  <a:ext cx="1876425" cy="1876425"/>
                </a:xfrm>
                <a:prstGeom prst="rect">
                  <a:avLst/>
                </a:prstGeom>
                <a:noFill/>
              </p:spPr>
            </p:pic>
          </p:grpSp>
          <p:pic>
            <p:nvPicPr>
              <p:cNvPr id="61" name="Picture 3" descr="C:\Users\morgan\AppData\Local\Microsoft\Windows\Temporary Internet Files\Content.IE5\ZZBOTXW3\10678-illustration-of-a-female-user-icon-pv[1].png"/>
              <p:cNvPicPr>
                <a:picLocks noChangeAspect="1" noChangeArrowheads="1"/>
              </p:cNvPicPr>
              <p:nvPr/>
            </p:nvPicPr>
            <p:blipFill>
              <a:blip r:embed="rId6" cstate="print">
                <a:grayscl/>
                <a:lum bright="20000" contrast="-50000"/>
                <a:extLst>
                  <a:ext uri="{28A0092B-C50C-407E-A947-70E740481C1C}">
                    <a14:useLocalDpi xmlns:a14="http://schemas.microsoft.com/office/drawing/2010/main" val="0"/>
                  </a:ext>
                </a:extLst>
              </a:blip>
              <a:srcRect/>
              <a:stretch>
                <a:fillRect/>
              </a:stretch>
            </p:blipFill>
            <p:spPr bwMode="auto">
              <a:xfrm>
                <a:off x="1177750" y="1528260"/>
                <a:ext cx="619300" cy="619300"/>
              </a:xfrm>
              <a:prstGeom prst="rect">
                <a:avLst/>
              </a:prstGeom>
              <a:noFill/>
            </p:spPr>
          </p:pic>
        </p:grpSp>
        <p:sp>
          <p:nvSpPr>
            <p:cNvPr id="16" name="Oval 15"/>
            <p:cNvSpPr/>
            <p:nvPr/>
          </p:nvSpPr>
          <p:spPr>
            <a:xfrm>
              <a:off x="1685329"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20648189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47"/>
          <p:cNvSpPr/>
          <p:nvPr/>
        </p:nvSpPr>
        <p:spPr>
          <a:xfrm>
            <a:off x="0" y="0"/>
            <a:ext cx="12192000" cy="607894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1" name="Rectangle 10"/>
          <p:cNvSpPr/>
          <p:nvPr/>
        </p:nvSpPr>
        <p:spPr>
          <a:xfrm>
            <a:off x="3599675" y="0"/>
            <a:ext cx="8592323" cy="5963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0" y="0"/>
            <a:ext cx="3484460" cy="59637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r>
              <a:rPr lang="en-US" sz="3000" b="1" dirty="0">
                <a:solidFill>
                  <a:prstClr val="white"/>
                </a:solidFill>
                <a:latin typeface="+mj-lt"/>
              </a:rPr>
              <a:t>Frictionless Engagement </a:t>
            </a:r>
            <a:br>
              <a:rPr lang="en-US" sz="3000" b="1" dirty="0">
                <a:solidFill>
                  <a:prstClr val="white"/>
                </a:solidFill>
                <a:latin typeface="+mj-lt"/>
              </a:rPr>
            </a:br>
            <a:r>
              <a:rPr lang="en-US" sz="3000" b="1" dirty="0">
                <a:solidFill>
                  <a:prstClr val="white"/>
                </a:solidFill>
                <a:latin typeface="+mj-lt"/>
              </a:rPr>
              <a:t>&amp; Daily Digest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6947" y="564735"/>
            <a:ext cx="7537778" cy="4834258"/>
          </a:xfrm>
          <a:prstGeom prst="rect">
            <a:avLst/>
          </a:prstGeom>
          <a:noFill/>
          <a:ln>
            <a:noFill/>
          </a:ln>
        </p:spPr>
      </p:pic>
    </p:spTree>
    <p:extLst>
      <p:ext uri="{BB962C8B-B14F-4D97-AF65-F5344CB8AC3E}">
        <p14:creationId xmlns:p14="http://schemas.microsoft.com/office/powerpoint/2010/main" val="356418007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p:txBody>
          <a:bodyPr/>
          <a:lstStyle/>
          <a:p>
            <a:pPr lvl="0"/>
            <a:r>
              <a:rPr lang="en-US" dirty="0">
                <a:solidFill>
                  <a:schemeClr val="accent6"/>
                </a:solidFill>
                <a:sym typeface="Open Sans"/>
              </a:rPr>
              <a:t>COMMUNITY MANAGER: </a:t>
            </a:r>
            <a:r>
              <a:rPr lang="en-US" dirty="0">
                <a:solidFill>
                  <a:schemeClr val="tx2"/>
                </a:solidFill>
                <a:sym typeface="Open Sans"/>
              </a:rPr>
              <a:t>Drive Excellence</a:t>
            </a:r>
          </a:p>
        </p:txBody>
      </p:sp>
      <p:sp>
        <p:nvSpPr>
          <p:cNvPr id="2" name="Content Placeholder 1"/>
          <p:cNvSpPr>
            <a:spLocks noGrp="1"/>
          </p:cNvSpPr>
          <p:nvPr>
            <p:ph idx="1"/>
          </p:nvPr>
        </p:nvSpPr>
        <p:spPr/>
        <p:txBody>
          <a:bodyPr/>
          <a:lstStyle/>
          <a:p>
            <a:endParaRPr lang="en-US"/>
          </a:p>
        </p:txBody>
      </p:sp>
      <p:sp>
        <p:nvSpPr>
          <p:cNvPr id="27" name="Shape 47"/>
          <p:cNvSpPr/>
          <p:nvPr/>
        </p:nvSpPr>
        <p:spPr>
          <a:xfrm>
            <a:off x="0" y="1086295"/>
            <a:ext cx="12192000" cy="577170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8" name="Rectangle 27"/>
          <p:cNvSpPr/>
          <p:nvPr/>
        </p:nvSpPr>
        <p:spPr>
          <a:xfrm>
            <a:off x="1" y="1854396"/>
            <a:ext cx="4521394" cy="41093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41" name="Rectangle 40"/>
          <p:cNvSpPr/>
          <p:nvPr/>
        </p:nvSpPr>
        <p:spPr>
          <a:xfrm>
            <a:off x="4636610" y="1201510"/>
            <a:ext cx="7555389" cy="565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Rectangle 41"/>
          <p:cNvSpPr/>
          <p:nvPr/>
        </p:nvSpPr>
        <p:spPr>
          <a:xfrm>
            <a:off x="0" y="6078946"/>
            <a:ext cx="4521395"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sp>
        <p:nvSpPr>
          <p:cNvPr id="47" name="Content Placeholder 176"/>
          <p:cNvSpPr txBox="1">
            <a:spLocks/>
          </p:cNvSpPr>
          <p:nvPr/>
        </p:nvSpPr>
        <p:spPr>
          <a:xfrm>
            <a:off x="193998" y="2622495"/>
            <a:ext cx="4173777" cy="3072400"/>
          </a:xfrm>
          <a:prstGeom prst="rect">
            <a:avLst/>
          </a:prstGeom>
        </p:spPr>
        <p:txBody>
          <a:bodyPr/>
          <a:lstStyle/>
          <a:p>
            <a:pPr>
              <a:lnSpc>
                <a:spcPct val="90000"/>
              </a:lnSpc>
              <a:spcBef>
                <a:spcPts val="1000"/>
              </a:spcBef>
            </a:pPr>
            <a:r>
              <a:rPr lang="en-US" sz="2000" b="1" dirty="0">
                <a:solidFill>
                  <a:schemeClr val="bg1"/>
                </a:solidFill>
                <a:latin typeface="+mj-lt"/>
              </a:rPr>
              <a:t>BUILT WITH COMMUNITY MANAGERS </a:t>
            </a:r>
            <a:br>
              <a:rPr lang="en-US" sz="2000" b="1" dirty="0">
                <a:solidFill>
                  <a:schemeClr val="bg1"/>
                </a:solidFill>
                <a:latin typeface="+mj-lt"/>
              </a:rPr>
            </a:br>
            <a:r>
              <a:rPr lang="en-US" sz="2000" b="1" dirty="0">
                <a:solidFill>
                  <a:schemeClr val="bg1"/>
                </a:solidFill>
                <a:latin typeface="+mj-lt"/>
              </a:rPr>
              <a:t>IN MIND  </a:t>
            </a:r>
            <a:endParaRPr kumimoji="0" lang="en-US" sz="2000" b="1" i="0" u="none" strike="noStrike" kern="1200" cap="none" spc="0" normalizeH="0" baseline="0" noProof="0" dirty="0">
              <a:ln>
                <a:noFill/>
              </a:ln>
              <a:solidFill>
                <a:schemeClr val="bg1"/>
              </a:solidFill>
              <a:effectLst/>
              <a:uLnTx/>
              <a:uFillTx/>
              <a:latin typeface="+mj-lt"/>
            </a:endParaRPr>
          </a:p>
          <a:p>
            <a:pPr marL="228600" indent="-228600">
              <a:lnSpc>
                <a:spcPct val="90000"/>
              </a:lnSpc>
              <a:spcBef>
                <a:spcPts val="1000"/>
              </a:spcBef>
              <a:buFont typeface="Arial" panose="020B0604020202020204" pitchFamily="34" charset="0"/>
              <a:buChar char="•"/>
            </a:pPr>
            <a:r>
              <a:rPr lang="en-US" sz="2000" dirty="0">
                <a:solidFill>
                  <a:schemeClr val="bg1"/>
                </a:solidFill>
                <a:latin typeface="+mj-lt"/>
              </a:rPr>
              <a:t>Targeted and automated </a:t>
            </a:r>
            <a:br>
              <a:rPr lang="en-US" sz="2000" dirty="0">
                <a:solidFill>
                  <a:schemeClr val="bg1"/>
                </a:solidFill>
                <a:latin typeface="+mj-lt"/>
              </a:rPr>
            </a:br>
            <a:r>
              <a:rPr lang="en-US" sz="2000" dirty="0">
                <a:solidFill>
                  <a:schemeClr val="bg1"/>
                </a:solidFill>
                <a:latin typeface="+mj-lt"/>
              </a:rPr>
              <a:t>member outreach </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mj-lt"/>
              </a:rPr>
              <a:t>Measure and report on engagement and interaction</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mj-lt"/>
              </a:rPr>
              <a:t>Facilitate and control </a:t>
            </a:r>
            <a:br>
              <a:rPr lang="en-US" sz="2000" dirty="0">
                <a:solidFill>
                  <a:schemeClr val="bg1"/>
                </a:solidFill>
                <a:latin typeface="+mj-lt"/>
              </a:rPr>
            </a:br>
            <a:r>
              <a:rPr lang="en-US" sz="2000" dirty="0">
                <a:solidFill>
                  <a:schemeClr val="bg1"/>
                </a:solidFill>
                <a:latin typeface="+mj-lt"/>
              </a:rPr>
              <a:t>discussions</a:t>
            </a:r>
          </a:p>
        </p:txBody>
      </p:sp>
      <p:sp>
        <p:nvSpPr>
          <p:cNvPr id="12" name="Shape 47"/>
          <p:cNvSpPr/>
          <p:nvPr/>
        </p:nvSpPr>
        <p:spPr>
          <a:xfrm>
            <a:off x="4636610" y="1201511"/>
            <a:ext cx="7555388" cy="1478592"/>
          </a:xfrm>
          <a:prstGeom prst="rect">
            <a:avLst/>
          </a:prstGeom>
          <a:gradFill>
            <a:gsLst>
              <a:gs pos="0">
                <a:schemeClr val="accent6">
                  <a:lumMod val="60000"/>
                  <a:lumOff val="40000"/>
                </a:schemeClr>
              </a:gs>
              <a:gs pos="70000">
                <a:schemeClr val="accent6">
                  <a:lumMod val="75000"/>
                </a:schemeClr>
              </a:gs>
            </a:gsLst>
            <a:lin ang="5400000" scaled="1"/>
          </a:gradFill>
          <a:ln>
            <a:noFill/>
          </a:ln>
        </p:spPr>
        <p:txBody>
          <a:bodyPr lIns="205740" tIns="0" rIns="68569" bIns="0" anchor="ctr" anchorCtr="0">
            <a:noAutofit/>
          </a:bodyPr>
          <a:lstStyle/>
          <a:p>
            <a:pPr>
              <a:spcBef>
                <a:spcPts val="750"/>
              </a:spcBef>
              <a:buClr>
                <a:schemeClr val="lt1"/>
              </a:buClr>
              <a:buSzPct val="25000"/>
            </a:pPr>
            <a:endParaRPr lang="en-US" b="1" dirty="0">
              <a:solidFill>
                <a:schemeClr val="lt1"/>
              </a:solidFill>
              <a:latin typeface="+mj-lt"/>
              <a:ea typeface="Calibri"/>
              <a:cs typeface="Calibri"/>
              <a:sym typeface="Open Sans"/>
            </a:endParaRPr>
          </a:p>
        </p:txBody>
      </p:sp>
      <p:sp>
        <p:nvSpPr>
          <p:cNvPr id="13" name="Shape 47"/>
          <p:cNvSpPr/>
          <p:nvPr/>
        </p:nvSpPr>
        <p:spPr>
          <a:xfrm>
            <a:off x="4636610" y="2680103"/>
            <a:ext cx="7555388" cy="724957"/>
          </a:xfrm>
          <a:prstGeom prst="rect">
            <a:avLst/>
          </a:prstGeom>
          <a:solidFill>
            <a:schemeClr val="accent6"/>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Calibri"/>
              <a:cs typeface="Calibri"/>
              <a:sym typeface="Calibri"/>
            </a:endParaRPr>
          </a:p>
        </p:txBody>
      </p:sp>
      <p:sp>
        <p:nvSpPr>
          <p:cNvPr id="14" name="Shape 47"/>
          <p:cNvSpPr/>
          <p:nvPr/>
        </p:nvSpPr>
        <p:spPr>
          <a:xfrm>
            <a:off x="4636611" y="3405060"/>
            <a:ext cx="7555387" cy="511733"/>
          </a:xfrm>
          <a:prstGeom prst="rect">
            <a:avLst/>
          </a:prstGeom>
          <a:solidFill>
            <a:schemeClr val="accent6">
              <a:lumMod val="40000"/>
              <a:lumOff val="60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Calibri"/>
              <a:cs typeface="Calibri"/>
              <a:sym typeface="Calibri"/>
            </a:endParaRPr>
          </a:p>
        </p:txBody>
      </p:sp>
      <p:sp>
        <p:nvSpPr>
          <p:cNvPr id="15" name="Shape 47"/>
          <p:cNvSpPr/>
          <p:nvPr/>
        </p:nvSpPr>
        <p:spPr>
          <a:xfrm>
            <a:off x="4636611" y="3916794"/>
            <a:ext cx="7555387" cy="511733"/>
          </a:xfrm>
          <a:prstGeom prst="rect">
            <a:avLst/>
          </a:prstGeom>
          <a:solidFill>
            <a:schemeClr val="accent6">
              <a:lumMod val="20000"/>
              <a:lumOff val="80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Calibri"/>
              <a:cs typeface="Calibri"/>
              <a:sym typeface="Calibri"/>
            </a:endParaRPr>
          </a:p>
        </p:txBody>
      </p:sp>
      <p:sp>
        <p:nvSpPr>
          <p:cNvPr id="16" name="Shape 47"/>
          <p:cNvSpPr/>
          <p:nvPr/>
        </p:nvSpPr>
        <p:spPr>
          <a:xfrm>
            <a:off x="4636611" y="4428528"/>
            <a:ext cx="7555387" cy="511733"/>
          </a:xfrm>
          <a:prstGeom prst="rect">
            <a:avLst/>
          </a:prstGeom>
          <a:solidFill>
            <a:schemeClr val="accent6">
              <a:lumMod val="40000"/>
              <a:lumOff val="60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Calibri"/>
              <a:cs typeface="Calibri"/>
              <a:sym typeface="Calibri"/>
            </a:endParaRPr>
          </a:p>
        </p:txBody>
      </p:sp>
      <p:sp>
        <p:nvSpPr>
          <p:cNvPr id="17" name="Shape 47"/>
          <p:cNvSpPr/>
          <p:nvPr/>
        </p:nvSpPr>
        <p:spPr>
          <a:xfrm>
            <a:off x="4636611" y="4940263"/>
            <a:ext cx="7555387" cy="511733"/>
          </a:xfrm>
          <a:prstGeom prst="rect">
            <a:avLst/>
          </a:prstGeom>
          <a:solidFill>
            <a:schemeClr val="accent6">
              <a:lumMod val="20000"/>
              <a:lumOff val="80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Calibri"/>
              <a:cs typeface="Calibri"/>
              <a:sym typeface="Calibri"/>
            </a:endParaRPr>
          </a:p>
        </p:txBody>
      </p:sp>
      <p:sp>
        <p:nvSpPr>
          <p:cNvPr id="18" name="Shape 47"/>
          <p:cNvSpPr/>
          <p:nvPr/>
        </p:nvSpPr>
        <p:spPr>
          <a:xfrm>
            <a:off x="4636611" y="5451997"/>
            <a:ext cx="7555387" cy="511733"/>
          </a:xfrm>
          <a:prstGeom prst="rect">
            <a:avLst/>
          </a:prstGeom>
          <a:solidFill>
            <a:schemeClr val="accent6">
              <a:lumMod val="40000"/>
              <a:lumOff val="60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Calibri"/>
              <a:cs typeface="Calibri"/>
              <a:sym typeface="Calibri"/>
            </a:endParaRPr>
          </a:p>
        </p:txBody>
      </p:sp>
      <p:graphicFrame>
        <p:nvGraphicFramePr>
          <p:cNvPr id="36" name="Shape 160"/>
          <p:cNvGraphicFramePr/>
          <p:nvPr>
            <p:extLst>
              <p:ext uri="{D42A27DB-BD31-4B8C-83A1-F6EECF244321}">
                <p14:modId xmlns:p14="http://schemas.microsoft.com/office/powerpoint/2010/main" val="1239780652"/>
              </p:ext>
            </p:extLst>
          </p:nvPr>
        </p:nvGraphicFramePr>
        <p:xfrm>
          <a:off x="4685411" y="1931205"/>
          <a:ext cx="7506589" cy="4736079"/>
        </p:xfrm>
        <a:graphic>
          <a:graphicData uri="http://schemas.openxmlformats.org/drawingml/2006/table">
            <a:tbl>
              <a:tblPr firstRow="1" bandRow="1">
                <a:noFill/>
              </a:tblPr>
              <a:tblGrid>
                <a:gridCol w="3360239">
                  <a:extLst>
                    <a:ext uri="{9D8B030D-6E8A-4147-A177-3AD203B41FA5}">
                      <a16:colId xmlns:a16="http://schemas.microsoft.com/office/drawing/2014/main" val="20000"/>
                    </a:ext>
                  </a:extLst>
                </a:gridCol>
                <a:gridCol w="1202284">
                  <a:extLst>
                    <a:ext uri="{9D8B030D-6E8A-4147-A177-3AD203B41FA5}">
                      <a16:colId xmlns:a16="http://schemas.microsoft.com/office/drawing/2014/main" val="20001"/>
                    </a:ext>
                  </a:extLst>
                </a:gridCol>
                <a:gridCol w="1387267">
                  <a:extLst>
                    <a:ext uri="{9D8B030D-6E8A-4147-A177-3AD203B41FA5}">
                      <a16:colId xmlns:a16="http://schemas.microsoft.com/office/drawing/2014/main" val="20002"/>
                    </a:ext>
                  </a:extLst>
                </a:gridCol>
                <a:gridCol w="1556799">
                  <a:extLst>
                    <a:ext uri="{9D8B030D-6E8A-4147-A177-3AD203B41FA5}">
                      <a16:colId xmlns:a16="http://schemas.microsoft.com/office/drawing/2014/main" val="20003"/>
                    </a:ext>
                  </a:extLst>
                </a:gridCol>
              </a:tblGrid>
              <a:tr h="806505">
                <a:tc gridSpan="4">
                  <a:txBody>
                    <a:bodyPr/>
                    <a:lstStyle/>
                    <a:p>
                      <a:pPr marL="0" marR="0" lvl="0" indent="0" algn="l" rtl="0">
                        <a:lnSpc>
                          <a:spcPct val="100000"/>
                        </a:lnSpc>
                        <a:spcBef>
                          <a:spcPts val="0"/>
                        </a:spcBef>
                        <a:spcAft>
                          <a:spcPts val="0"/>
                        </a:spcAft>
                        <a:buClr>
                          <a:srgbClr val="000000"/>
                        </a:buClr>
                        <a:buSzPct val="25000"/>
                        <a:buFont typeface="Open Sans"/>
                        <a:buNone/>
                      </a:pPr>
                      <a:r>
                        <a:rPr lang="en-US" sz="1800" b="1" u="none" strike="noStrike" cap="none" dirty="0">
                          <a:solidFill>
                            <a:schemeClr val="bg1"/>
                          </a:solidFill>
                          <a:latin typeface="+mj-lt"/>
                          <a:ea typeface="Open Sans"/>
                          <a:cs typeface="Open Sans"/>
                          <a:sym typeface="Open Sans"/>
                        </a:rPr>
                        <a:t>TOP FIVE EMAIL CONVERSIONS</a:t>
                      </a:r>
                    </a:p>
                  </a:txBody>
                  <a:tcPr marL="457200" marR="91451" marT="34294" marB="34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2885">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chemeClr val="bg1"/>
                          </a:solidFill>
                          <a:latin typeface="+mj-lt"/>
                          <a:ea typeface="Open Sans"/>
                          <a:cs typeface="Open Sans"/>
                          <a:sym typeface="Open Sans"/>
                        </a:rPr>
                        <a:t>RULE</a:t>
                      </a:r>
                    </a:p>
                  </a:txBody>
                  <a:tcPr marL="182880" marR="0" marT="0" marB="0" anchor="ctr">
                    <a:lnL w="12700" cap="flat" cmpd="sng" algn="ctr">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chemeClr val="bg1"/>
                          </a:solidFill>
                          <a:latin typeface="+mj-lt"/>
                          <a:ea typeface="Open Sans"/>
                          <a:cs typeface="Open Sans"/>
                          <a:sym typeface="Open Sans"/>
                        </a:rPr>
                        <a:t>TOUCHES</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chemeClr val="bg1"/>
                          </a:solidFill>
                          <a:latin typeface="+mj-lt"/>
                          <a:ea typeface="Open Sans"/>
                          <a:cs typeface="Open Sans"/>
                          <a:sym typeface="Open Sans"/>
                        </a:rPr>
                        <a:t>NUMBER CONVERTED</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chemeClr val="bg1"/>
                          </a:solidFill>
                          <a:latin typeface="+mj-lt"/>
                          <a:ea typeface="Open Sans"/>
                          <a:cs typeface="Open Sans"/>
                          <a:sym typeface="Open Sans"/>
                        </a:rPr>
                        <a:t>CONVERSION PERCENT</a:t>
                      </a:r>
                    </a:p>
                  </a:txBody>
                  <a:tcPr marL="91451" marR="91451" marT="68588" marB="68588" anchor="ctr" anchorCtr="1">
                    <a:lnL w="9525" cap="flat" cmpd="sng">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7670">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1.  Discussion Author with no Photo</a:t>
                      </a:r>
                    </a:p>
                  </a:txBody>
                  <a:tcPr marL="182880" marR="91451" marT="68588" marB="68588" anchor="ctr">
                    <a:lnL w="12700" cap="flat" cmpd="sng" algn="ctr">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103</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45</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43.69%</a:t>
                      </a:r>
                    </a:p>
                  </a:txBody>
                  <a:tcPr marL="91451" marR="91451" marT="68588" marB="68588" anchor="ctr" anchorCtr="1">
                    <a:lnL w="9525" cap="flat" cmpd="sng">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4634">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2.  Keep the Conversation Going</a:t>
                      </a:r>
                    </a:p>
                  </a:txBody>
                  <a:tcPr marL="182880" marR="91451" marT="68588" marB="68588" anchor="ctr">
                    <a:lnL w="12700" cap="flat" cmpd="sng" algn="ctr">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94</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34</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36.17%</a:t>
                      </a:r>
                    </a:p>
                  </a:txBody>
                  <a:tcPr marL="91451" marR="91451" marT="68588" marB="68588" anchor="ctr" anchorCtr="1">
                    <a:lnL w="9525" cap="flat" cmpd="sng">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4432">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3.  Welcome New Member</a:t>
                      </a:r>
                    </a:p>
                  </a:txBody>
                  <a:tcPr marL="182880" marR="91451" marT="68588" marB="68588" anchor="ctr">
                    <a:lnL w="12700" cap="flat" cmpd="sng" algn="ctr">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353</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89</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25.21%</a:t>
                      </a:r>
                    </a:p>
                  </a:txBody>
                  <a:tcPr marL="91451" marR="91451" marT="68588" marB="68588" anchor="ctr" anchorCtr="1">
                    <a:lnL w="9525" cap="flat" cmpd="sng">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3566">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4.  Your First Post with Photo</a:t>
                      </a:r>
                    </a:p>
                  </a:txBody>
                  <a:tcPr marL="182880" marR="91451" marT="68588" marB="68588" anchor="ctr">
                    <a:lnL w="12700" cap="flat" cmpd="sng" algn="ctr">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65</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14</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21.54%</a:t>
                      </a:r>
                    </a:p>
                  </a:txBody>
                  <a:tcPr marL="91451" marR="91451" marT="68588" marB="68588" anchor="ctr" anchorCtr="1">
                    <a:lnL w="9525" cap="flat" cmpd="sng">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25012">
                <a:tc>
                  <a:txBody>
                    <a:bodyPr/>
                    <a:lstStyle/>
                    <a:p>
                      <a:pPr marL="0" marR="0" lvl="0" indent="0" algn="l"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5.  We Miss You (Second Touch)</a:t>
                      </a:r>
                    </a:p>
                  </a:txBody>
                  <a:tcPr marL="182880" marR="91451" marT="68588" marB="68588" anchor="ctr">
                    <a:lnL w="12700" cap="flat" cmpd="sng" algn="ctr">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30</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u="none" strike="noStrike" cap="none" dirty="0">
                          <a:solidFill>
                            <a:srgbClr val="262727"/>
                          </a:solidFill>
                          <a:latin typeface="+mj-lt"/>
                          <a:ea typeface="Open Sans"/>
                          <a:cs typeface="Open Sans"/>
                          <a:sym typeface="Open Sans"/>
                        </a:rPr>
                        <a:t>4</a:t>
                      </a:r>
                    </a:p>
                  </a:txBody>
                  <a:tcPr marL="91451" marR="91451" marT="68588" marB="68588" anchor="ctr" anchorCtr="1">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11151A"/>
                        </a:buClr>
                        <a:buSzPct val="25000"/>
                        <a:buFont typeface="Open Sans"/>
                        <a:buNone/>
                      </a:pPr>
                      <a:r>
                        <a:rPr lang="en-US" sz="1400" b="1" u="none" strike="noStrike" cap="none" dirty="0">
                          <a:solidFill>
                            <a:srgbClr val="262727"/>
                          </a:solidFill>
                          <a:latin typeface="+mj-lt"/>
                          <a:ea typeface="Open Sans"/>
                          <a:cs typeface="Open Sans"/>
                          <a:sym typeface="Open Sans"/>
                        </a:rPr>
                        <a:t>13.33%</a:t>
                      </a:r>
                    </a:p>
                  </a:txBody>
                  <a:tcPr marL="91451" marR="91451" marT="68588" marB="68588" anchor="ctr" anchorCtr="1">
                    <a:lnL w="9525" cap="flat" cmpd="sng">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91375">
                <a:tc gridSpan="4">
                  <a:txBody>
                    <a:bodyPr/>
                    <a:lstStyle/>
                    <a:p>
                      <a:pPr marL="0" marR="0" lvl="0" indent="0" algn="l" rtl="0">
                        <a:lnSpc>
                          <a:spcPct val="100000"/>
                        </a:lnSpc>
                        <a:spcBef>
                          <a:spcPts val="0"/>
                        </a:spcBef>
                        <a:spcAft>
                          <a:spcPts val="0"/>
                        </a:spcAft>
                        <a:buClr>
                          <a:srgbClr val="11151A"/>
                        </a:buClr>
                        <a:buSzPct val="25000"/>
                        <a:buFont typeface="Open Sans"/>
                        <a:buNone/>
                      </a:pPr>
                      <a:br>
                        <a:rPr lang="en-US" sz="900" i="1" u="none" strike="noStrike" cap="none" dirty="0">
                          <a:solidFill>
                            <a:srgbClr val="484646"/>
                          </a:solidFill>
                          <a:latin typeface="+mj-lt"/>
                          <a:ea typeface="Open Sans"/>
                          <a:cs typeface="Open Sans"/>
                          <a:sym typeface="Open Sans"/>
                        </a:rPr>
                      </a:br>
                      <a:r>
                        <a:rPr lang="en-US" sz="900" i="1" u="none" strike="noStrike" cap="none" dirty="0">
                          <a:solidFill>
                            <a:srgbClr val="484646"/>
                          </a:solidFill>
                          <a:latin typeface="+mj-lt"/>
                          <a:ea typeface="Open Sans"/>
                          <a:cs typeface="Open Sans"/>
                          <a:sym typeface="Open Sans"/>
                        </a:rPr>
                        <a:t>  </a:t>
                      </a:r>
                      <a:r>
                        <a:rPr lang="en-US" sz="900" i="1" u="none" strike="noStrike" cap="none" baseline="0" dirty="0">
                          <a:solidFill>
                            <a:srgbClr val="484646"/>
                          </a:solidFill>
                          <a:latin typeface="+mj-lt"/>
                          <a:ea typeface="Open Sans"/>
                          <a:cs typeface="Open Sans"/>
                          <a:sym typeface="Open Sans"/>
                        </a:rPr>
                        <a:t> </a:t>
                      </a:r>
                      <a:r>
                        <a:rPr lang="en-US" sz="1100" i="1" u="none" strike="noStrike" cap="none" dirty="0">
                          <a:solidFill>
                            <a:srgbClr val="262727"/>
                          </a:solidFill>
                          <a:latin typeface="+mj-lt"/>
                          <a:ea typeface="Open Sans"/>
                          <a:cs typeface="Open Sans"/>
                          <a:sym typeface="Open Sans"/>
                        </a:rPr>
                        <a:t>Source: ASAE Automation Rules Conversion Report, 2015  </a:t>
                      </a:r>
                    </a:p>
                  </a:txBody>
                  <a:tcPr marL="91451" marR="91451" marT="34294" marB="3429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grpSp>
        <p:nvGrpSpPr>
          <p:cNvPr id="21" name="Group 20"/>
          <p:cNvGrpSpPr/>
          <p:nvPr/>
        </p:nvGrpSpPr>
        <p:grpSpPr>
          <a:xfrm>
            <a:off x="1569408" y="1163105"/>
            <a:ext cx="1382580" cy="1382580"/>
            <a:chOff x="1569408" y="1163105"/>
            <a:chExt cx="1382580" cy="1382580"/>
          </a:xfrm>
        </p:grpSpPr>
        <p:grpSp>
          <p:nvGrpSpPr>
            <p:cNvPr id="44" name="Group 43"/>
            <p:cNvGrpSpPr/>
            <p:nvPr/>
          </p:nvGrpSpPr>
          <p:grpSpPr>
            <a:xfrm>
              <a:off x="1569408" y="1163105"/>
              <a:ext cx="1382580" cy="1382580"/>
              <a:chOff x="1158805" y="1656888"/>
              <a:chExt cx="2161640" cy="2161640"/>
            </a:xfrm>
          </p:grpSpPr>
          <p:sp>
            <p:nvSpPr>
              <p:cNvPr id="45" name="Oval 44"/>
              <p:cNvSpPr/>
              <p:nvPr/>
            </p:nvSpPr>
            <p:spPr>
              <a:xfrm>
                <a:off x="1158805" y="1656888"/>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2" descr="C:\Users\morgan\Desktop\MH-DESIGN\CommonART\TEMPLATES\HigherLogic\TEMPLATE\ART\MentorMatch-ICON.png"/>
              <p:cNvPicPr>
                <a:picLocks noChangeAspect="1" noChangeArrowheads="1"/>
              </p:cNvPicPr>
              <p:nvPr/>
            </p:nvPicPr>
            <p:blipFill>
              <a:blip r:embed="rId4" cstate="print">
                <a:grayscl/>
                <a:extLst>
                  <a:ext uri="{28A0092B-C50C-407E-A947-70E740481C1C}">
                    <a14:useLocalDpi xmlns:a14="http://schemas.microsoft.com/office/drawing/2010/main" val="0"/>
                  </a:ext>
                </a:extLst>
              </a:blip>
              <a:stretch>
                <a:fillRect/>
              </a:stretch>
            </p:blipFill>
            <p:spPr bwMode="auto">
              <a:xfrm>
                <a:off x="1301531" y="1799614"/>
                <a:ext cx="1876425" cy="1876425"/>
              </a:xfrm>
              <a:prstGeom prst="rect">
                <a:avLst/>
              </a:prstGeom>
              <a:noFill/>
            </p:spPr>
          </p:pic>
        </p:grpSp>
        <p:sp>
          <p:nvSpPr>
            <p:cNvPr id="20" name="Oval 19"/>
            <p:cNvSpPr/>
            <p:nvPr/>
          </p:nvSpPr>
          <p:spPr>
            <a:xfrm>
              <a:off x="1685329"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0918952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Rectangle 11"/>
          <p:cNvSpPr/>
          <p:nvPr/>
        </p:nvSpPr>
        <p:spPr>
          <a:xfrm>
            <a:off x="0" y="1201510"/>
            <a:ext cx="7363365" cy="476222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 name="Rectangle 9"/>
          <p:cNvSpPr/>
          <p:nvPr/>
        </p:nvSpPr>
        <p:spPr>
          <a:xfrm>
            <a:off x="7478580" y="1201511"/>
            <a:ext cx="4713421" cy="368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lstStyle/>
          <a:p>
            <a:r>
              <a:rPr lang="en-US" dirty="0"/>
              <a:t>Automation Rules: Member Lifecycle Curve </a:t>
            </a:r>
          </a:p>
        </p:txBody>
      </p:sp>
      <p:sp>
        <p:nvSpPr>
          <p:cNvPr id="4" name="Content Placeholder 3"/>
          <p:cNvSpPr>
            <a:spLocks noGrp="1"/>
          </p:cNvSpPr>
          <p:nvPr>
            <p:ph idx="1"/>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27275" y="1239915"/>
            <a:ext cx="6260016" cy="4570195"/>
          </a:xfrm>
          <a:prstGeom prst="rect">
            <a:avLst/>
          </a:prstGeom>
          <a:noFill/>
          <a:ln>
            <a:noFill/>
          </a:ln>
        </p:spPr>
      </p:pic>
      <p:pic>
        <p:nvPicPr>
          <p:cNvPr id="6" name="Picture 2" descr="targeted-calls-to-action-convert-more-visitors-into-leads-than-untargeted-ctas-1"/>
          <p:cNvPicPr>
            <a:picLocks noChangeAspect="1" noChangeArrowheads="1"/>
          </p:cNvPicPr>
          <p:nvPr/>
        </p:nvPicPr>
        <p:blipFill rotWithShape="1">
          <a:blip r:embed="rId4" cstate="print">
            <a:extLst>
              <a:ext uri="{28A0092B-C50C-407E-A947-70E740481C1C}">
                <a14:useLocalDpi xmlns:a14="http://schemas.microsoft.com/office/drawing/2010/main" val="0"/>
              </a:ext>
            </a:extLst>
          </a:blip>
          <a:stretch/>
        </p:blipFill>
        <p:spPr bwMode="auto">
          <a:xfrm>
            <a:off x="7813831" y="1240467"/>
            <a:ext cx="4042920" cy="36095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7478580" y="5003605"/>
            <a:ext cx="4713421" cy="96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7516985" y="5218109"/>
            <a:ext cx="2534730" cy="531118"/>
          </a:xfrm>
          <a:prstGeom prst="rect">
            <a:avLst/>
          </a:prstGeom>
          <a:noFill/>
        </p:spPr>
        <p:txBody>
          <a:bodyPr wrap="square" lIns="0" tIns="0" rIns="0" bIns="0" rtlCol="0" anchor="ctr" anchorCtr="0">
            <a:noAutofit/>
          </a:bodyPr>
          <a:lstStyle/>
          <a:p>
            <a:pPr algn="r">
              <a:lnSpc>
                <a:spcPct val="90000"/>
              </a:lnSpc>
            </a:pPr>
            <a:r>
              <a:rPr lang="en-US" b="1" dirty="0">
                <a:latin typeface="+mj-lt"/>
                <a:ea typeface="Open Sans" panose="020B0606030504020204" pitchFamily="34" charset="0"/>
                <a:cs typeface="Open Sans" panose="020B0606030504020204" pitchFamily="34" charset="0"/>
              </a:rPr>
              <a:t>Personalized CTAs </a:t>
            </a:r>
            <a:br>
              <a:rPr lang="en-US" b="1" dirty="0">
                <a:latin typeface="+mj-lt"/>
                <a:ea typeface="Open Sans" panose="020B0606030504020204" pitchFamily="34" charset="0"/>
                <a:cs typeface="Open Sans" panose="020B0606030504020204" pitchFamily="34" charset="0"/>
              </a:rPr>
            </a:br>
            <a:r>
              <a:rPr lang="en-US" b="1" dirty="0">
                <a:latin typeface="+mj-lt"/>
                <a:ea typeface="Open Sans" panose="020B0606030504020204" pitchFamily="34" charset="0"/>
                <a:cs typeface="Open Sans" panose="020B0606030504020204" pitchFamily="34" charset="0"/>
              </a:rPr>
              <a:t>Convert 42% Better</a:t>
            </a:r>
          </a:p>
        </p:txBody>
      </p:sp>
      <p:grpSp>
        <p:nvGrpSpPr>
          <p:cNvPr id="124" name="Group 123"/>
          <p:cNvGrpSpPr/>
          <p:nvPr/>
        </p:nvGrpSpPr>
        <p:grpSpPr>
          <a:xfrm>
            <a:off x="10320550" y="5138023"/>
            <a:ext cx="1497795" cy="691290"/>
            <a:chOff x="10550980" y="5195630"/>
            <a:chExt cx="1497795" cy="691290"/>
          </a:xfrm>
        </p:grpSpPr>
        <p:grpSp>
          <p:nvGrpSpPr>
            <p:cNvPr id="115" name="Group 114"/>
            <p:cNvGrpSpPr/>
            <p:nvPr/>
          </p:nvGrpSpPr>
          <p:grpSpPr>
            <a:xfrm>
              <a:off x="10632340" y="5234035"/>
              <a:ext cx="1071539" cy="611404"/>
              <a:chOff x="9749025" y="6002135"/>
              <a:chExt cx="1071539" cy="611404"/>
            </a:xfrm>
          </p:grpSpPr>
          <p:grpSp>
            <p:nvGrpSpPr>
              <p:cNvPr id="110" name="Group 109"/>
              <p:cNvGrpSpPr/>
              <p:nvPr/>
            </p:nvGrpSpPr>
            <p:grpSpPr>
              <a:xfrm>
                <a:off x="10512575" y="6002135"/>
                <a:ext cx="307989" cy="611404"/>
                <a:chOff x="10512575" y="6002135"/>
                <a:chExt cx="307989" cy="611404"/>
              </a:xfrm>
            </p:grpSpPr>
            <p:cxnSp>
              <p:nvCxnSpPr>
                <p:cNvPr id="107" name="Straight Connector 106"/>
                <p:cNvCxnSpPr/>
                <p:nvPr/>
              </p:nvCxnSpPr>
              <p:spPr>
                <a:xfrm flipV="1">
                  <a:off x="10512575" y="6305550"/>
                  <a:ext cx="307989" cy="307989"/>
                </a:xfrm>
                <a:prstGeom prst="line">
                  <a:avLst/>
                </a:prstGeom>
                <a:ln w="2540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0512575" y="6002135"/>
                  <a:ext cx="307989" cy="307989"/>
                </a:xfrm>
                <a:prstGeom prst="line">
                  <a:avLst/>
                </a:prstGeom>
                <a:ln w="2540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12" name="Straight Connector 111"/>
              <p:cNvCxnSpPr/>
              <p:nvPr/>
            </p:nvCxnSpPr>
            <p:spPr>
              <a:xfrm>
                <a:off x="9749025" y="6310124"/>
                <a:ext cx="1071539" cy="0"/>
              </a:xfrm>
              <a:prstGeom prst="line">
                <a:avLst/>
              </a:prstGeom>
              <a:ln w="2540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grpSp>
        <p:sp>
          <p:nvSpPr>
            <p:cNvPr id="93" name="Oval 92"/>
            <p:cNvSpPr/>
            <p:nvPr/>
          </p:nvSpPr>
          <p:spPr>
            <a:xfrm flipH="1">
              <a:off x="11357485" y="5195630"/>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11626320" y="5195630"/>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flipH="1">
              <a:off x="10819815" y="5733300"/>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flipH="1">
              <a:off x="11088650" y="5733300"/>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flipH="1">
              <a:off x="11088650" y="5464465"/>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flipH="1">
              <a:off x="10819815" y="5464465"/>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flipH="1">
              <a:off x="10819815" y="5195630"/>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H="1">
              <a:off x="11088650" y="5195630"/>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flipH="1">
              <a:off x="11895155" y="5464465"/>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flipH="1">
              <a:off x="11357485" y="5733300"/>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flipH="1">
              <a:off x="11626320" y="5733300"/>
              <a:ext cx="153620" cy="15362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flipH="1">
              <a:off x="11626320" y="5464465"/>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flipH="1">
              <a:off x="11357485" y="5464465"/>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flipH="1">
              <a:off x="10550980" y="5464465"/>
              <a:ext cx="153620" cy="1536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046145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7"/>
          <p:cNvSpPr/>
          <p:nvPr/>
        </p:nvSpPr>
        <p:spPr>
          <a:xfrm>
            <a:off x="0" y="1"/>
            <a:ext cx="12192000" cy="685800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6" name="Rectangle 5"/>
          <p:cNvSpPr/>
          <p:nvPr/>
        </p:nvSpPr>
        <p:spPr>
          <a:xfrm>
            <a:off x="3446055" y="0"/>
            <a:ext cx="8745945" cy="5963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078946"/>
            <a:ext cx="12191999"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sp>
        <p:nvSpPr>
          <p:cNvPr id="7" name="Rectangle 6"/>
          <p:cNvSpPr/>
          <p:nvPr/>
        </p:nvSpPr>
        <p:spPr>
          <a:xfrm>
            <a:off x="-1" y="0"/>
            <a:ext cx="3330841" cy="59637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pPr>
              <a:lnSpc>
                <a:spcPct val="110000"/>
              </a:lnSpc>
            </a:pPr>
            <a:r>
              <a:rPr lang="en-US" sz="3000" b="1" dirty="0">
                <a:solidFill>
                  <a:prstClr val="white"/>
                </a:solidFill>
                <a:latin typeface="+mj-lt"/>
              </a:rPr>
              <a:t>Education, Training &amp; Support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0360" y="1424090"/>
            <a:ext cx="2608177" cy="115958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6748" y="2818190"/>
            <a:ext cx="2377440" cy="237744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7470" y="1061298"/>
            <a:ext cx="1828800" cy="18288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5320" y="3477942"/>
            <a:ext cx="2275212" cy="129797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8218" y="1527679"/>
            <a:ext cx="2688114" cy="896038"/>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55457" y="3245565"/>
            <a:ext cx="1531938" cy="153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48840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95604"/>
            <a:ext cx="11090161" cy="626921"/>
          </a:xfrm>
        </p:spPr>
        <p:txBody>
          <a:bodyPr/>
          <a:lstStyle/>
          <a:p>
            <a:r>
              <a:rPr lang="en-US" dirty="0">
                <a:solidFill>
                  <a:schemeClr val="accent4"/>
                </a:solidFill>
              </a:rPr>
              <a:t>ASSOCIATION LEADERSHIP: </a:t>
            </a:r>
            <a:r>
              <a:rPr lang="en-US" dirty="0">
                <a:solidFill>
                  <a:schemeClr val="tx2"/>
                </a:solidFill>
              </a:rPr>
              <a:t>Measured Results</a:t>
            </a:r>
          </a:p>
        </p:txBody>
      </p:sp>
      <p:sp>
        <p:nvSpPr>
          <p:cNvPr id="5" name="Content Placeholder 4"/>
          <p:cNvSpPr>
            <a:spLocks noGrp="1"/>
          </p:cNvSpPr>
          <p:nvPr>
            <p:ph idx="1"/>
          </p:nvPr>
        </p:nvSpPr>
        <p:spPr/>
        <p:txBody>
          <a:bodyPr/>
          <a:lstStyle/>
          <a:p>
            <a:endParaRPr lang="en-US"/>
          </a:p>
        </p:txBody>
      </p:sp>
      <p:sp>
        <p:nvSpPr>
          <p:cNvPr id="3" name="Shape 47"/>
          <p:cNvSpPr/>
          <p:nvPr/>
        </p:nvSpPr>
        <p:spPr>
          <a:xfrm>
            <a:off x="0" y="1086295"/>
            <a:ext cx="12192000" cy="577170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 name="Rectangle 3"/>
          <p:cNvSpPr/>
          <p:nvPr/>
        </p:nvSpPr>
        <p:spPr>
          <a:xfrm>
            <a:off x="1" y="1854396"/>
            <a:ext cx="4521394" cy="4109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10" name="Rectangle 9"/>
          <p:cNvSpPr/>
          <p:nvPr/>
        </p:nvSpPr>
        <p:spPr>
          <a:xfrm>
            <a:off x="4636610" y="1201510"/>
            <a:ext cx="7555389" cy="565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Content Placeholder 176"/>
          <p:cNvSpPr txBox="1">
            <a:spLocks/>
          </p:cNvSpPr>
          <p:nvPr/>
        </p:nvSpPr>
        <p:spPr>
          <a:xfrm>
            <a:off x="193998" y="2622495"/>
            <a:ext cx="4173777" cy="2841970"/>
          </a:xfrm>
          <a:prstGeom prst="rect">
            <a:avLst/>
          </a:prstGeom>
        </p:spPr>
        <p:txBody>
          <a:bodyPr/>
          <a:lstStyle/>
          <a:p>
            <a:pPr>
              <a:lnSpc>
                <a:spcPct val="90000"/>
              </a:lnSpc>
              <a:spcBef>
                <a:spcPts val="1000"/>
              </a:spcBef>
            </a:pPr>
            <a:r>
              <a:rPr lang="en-US" sz="2000" b="1" dirty="0">
                <a:solidFill>
                  <a:schemeClr val="bg1"/>
                </a:solidFill>
                <a:latin typeface="+mj-lt"/>
              </a:rPr>
              <a:t>ASSOCIATION LEADERSHIP</a:t>
            </a:r>
            <a:endParaRPr kumimoji="0" lang="en-US" sz="2000" b="1" i="0" u="none" strike="noStrike" kern="1200" cap="none" spc="0" normalizeH="0" baseline="0" noProof="0" dirty="0">
              <a:ln>
                <a:noFill/>
              </a:ln>
              <a:solidFill>
                <a:schemeClr val="bg1"/>
              </a:solidFill>
              <a:effectLst/>
              <a:uLnTx/>
              <a:uFillTx/>
              <a:latin typeface="+mj-lt"/>
            </a:endParaRPr>
          </a:p>
          <a:p>
            <a:pPr marL="128588" indent="-128588">
              <a:lnSpc>
                <a:spcPct val="80000"/>
              </a:lnSpc>
              <a:spcBef>
                <a:spcPts val="750"/>
              </a:spcBef>
              <a:spcAft>
                <a:spcPts val="375"/>
              </a:spcAft>
              <a:buClr>
                <a:schemeClr val="lt1"/>
              </a:buClr>
              <a:buSzPct val="100000"/>
              <a:buFont typeface="Arial" pitchFamily="34" charset="0"/>
              <a:buChar char="•"/>
            </a:pPr>
            <a:r>
              <a:rPr lang="en-US" sz="2000" dirty="0">
                <a:solidFill>
                  <a:srgbClr val="FFFFFF"/>
                </a:solidFill>
                <a:latin typeface="+mj-lt"/>
                <a:sym typeface="Lato"/>
              </a:rPr>
              <a:t>Return on Engagement</a:t>
            </a:r>
          </a:p>
          <a:p>
            <a:pPr marL="128588" indent="-128588">
              <a:lnSpc>
                <a:spcPct val="80000"/>
              </a:lnSpc>
              <a:spcBef>
                <a:spcPts val="375"/>
              </a:spcBef>
              <a:spcAft>
                <a:spcPts val="375"/>
              </a:spcAft>
              <a:buClr>
                <a:schemeClr val="lt1"/>
              </a:buClr>
              <a:buSzPct val="100000"/>
              <a:buFont typeface="Arial" pitchFamily="34" charset="0"/>
              <a:buChar char="•"/>
            </a:pPr>
            <a:r>
              <a:rPr lang="en-US" sz="2000" dirty="0">
                <a:solidFill>
                  <a:srgbClr val="FFFFFF"/>
                </a:solidFill>
                <a:latin typeface="+mj-lt"/>
                <a:sym typeface="Lato"/>
              </a:rPr>
              <a:t>Increase in Renewals</a:t>
            </a:r>
          </a:p>
          <a:p>
            <a:pPr marL="128588" indent="-128588">
              <a:lnSpc>
                <a:spcPct val="80000"/>
              </a:lnSpc>
              <a:spcBef>
                <a:spcPts val="375"/>
              </a:spcBef>
              <a:spcAft>
                <a:spcPts val="375"/>
              </a:spcAft>
              <a:buClr>
                <a:schemeClr val="lt1"/>
              </a:buClr>
              <a:buSzPct val="100000"/>
              <a:buFont typeface="Arial" pitchFamily="34" charset="0"/>
              <a:buChar char="•"/>
            </a:pPr>
            <a:r>
              <a:rPr lang="en-US" sz="2000" dirty="0">
                <a:solidFill>
                  <a:srgbClr val="FFFFFF"/>
                </a:solidFill>
                <a:latin typeface="+mj-lt"/>
                <a:sym typeface="Lato"/>
              </a:rPr>
              <a:t>Additional Non-Dues Revenue</a:t>
            </a:r>
          </a:p>
        </p:txBody>
      </p:sp>
      <p:sp>
        <p:nvSpPr>
          <p:cNvPr id="12" name="Rectangle 11"/>
          <p:cNvSpPr/>
          <p:nvPr/>
        </p:nvSpPr>
        <p:spPr>
          <a:xfrm>
            <a:off x="0" y="6078946"/>
            <a:ext cx="4521395"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grpSp>
        <p:nvGrpSpPr>
          <p:cNvPr id="18" name="Group 17"/>
          <p:cNvGrpSpPr/>
          <p:nvPr/>
        </p:nvGrpSpPr>
        <p:grpSpPr>
          <a:xfrm>
            <a:off x="1569408" y="1163105"/>
            <a:ext cx="1382580" cy="1382580"/>
            <a:chOff x="1569408" y="1163105"/>
            <a:chExt cx="1382580" cy="1382580"/>
          </a:xfrm>
        </p:grpSpPr>
        <p:grpSp>
          <p:nvGrpSpPr>
            <p:cNvPr id="15" name="Group 14"/>
            <p:cNvGrpSpPr/>
            <p:nvPr/>
          </p:nvGrpSpPr>
          <p:grpSpPr>
            <a:xfrm>
              <a:off x="1569408" y="1163105"/>
              <a:ext cx="1382580" cy="1382580"/>
              <a:chOff x="1158805" y="1656888"/>
              <a:chExt cx="2161640" cy="2161640"/>
            </a:xfrm>
          </p:grpSpPr>
          <p:sp>
            <p:nvSpPr>
              <p:cNvPr id="16" name="Oval 15"/>
              <p:cNvSpPr/>
              <p:nvPr/>
            </p:nvSpPr>
            <p:spPr>
              <a:xfrm>
                <a:off x="1158805" y="1656888"/>
                <a:ext cx="2161640" cy="21616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Users\morgan\Desktop\MH-DESIGN\CommonART\TEMPLATES\HigherLogic\TEMPLATE\ART\MentorMatch-ICON.png"/>
              <p:cNvPicPr>
                <a:picLocks noChangeAspect="1" noChangeArrowheads="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1301531" y="1799614"/>
                <a:ext cx="1876425" cy="1876425"/>
              </a:xfrm>
              <a:prstGeom prst="rect">
                <a:avLst/>
              </a:prstGeom>
              <a:noFill/>
            </p:spPr>
          </p:pic>
        </p:grpSp>
        <p:sp>
          <p:nvSpPr>
            <p:cNvPr id="14" name="Oval 13"/>
            <p:cNvSpPr/>
            <p:nvPr/>
          </p:nvSpPr>
          <p:spPr>
            <a:xfrm>
              <a:off x="1685329"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6" name="Shape 168"/>
          <p:cNvGrpSpPr/>
          <p:nvPr/>
        </p:nvGrpSpPr>
        <p:grpSpPr>
          <a:xfrm>
            <a:off x="4717636" y="1279026"/>
            <a:ext cx="5526103" cy="3148503"/>
            <a:chOff x="4200930" y="2052383"/>
            <a:chExt cx="6906126" cy="3434015"/>
          </a:xfrm>
          <a:effectLst/>
        </p:grpSpPr>
        <p:pic>
          <p:nvPicPr>
            <p:cNvPr id="27" name="Shape 169"/>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200930" y="2052383"/>
              <a:ext cx="6906126" cy="1652535"/>
            </a:xfrm>
            <a:prstGeom prst="rect">
              <a:avLst/>
            </a:prstGeom>
            <a:noFill/>
            <a:ln w="9525" cap="flat" cmpd="sng">
              <a:noFill/>
              <a:prstDash val="solid"/>
              <a:round/>
              <a:headEnd type="none" w="med" len="med"/>
              <a:tailEnd type="none" w="med" len="med"/>
            </a:ln>
          </p:spPr>
        </p:pic>
        <p:pic>
          <p:nvPicPr>
            <p:cNvPr id="28" name="Shape 170"/>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4200930" y="3704919"/>
              <a:ext cx="6906126" cy="1781479"/>
            </a:xfrm>
            <a:prstGeom prst="rect">
              <a:avLst/>
            </a:prstGeom>
            <a:noFill/>
            <a:ln w="9525" cap="flat" cmpd="sng">
              <a:noFill/>
              <a:prstDash val="solid"/>
              <a:round/>
              <a:headEnd type="none" w="med" len="med"/>
              <a:tailEnd type="none" w="med" len="med"/>
            </a:ln>
          </p:spPr>
        </p:pic>
      </p:grpSp>
      <p:pic>
        <p:nvPicPr>
          <p:cNvPr id="29" name="Shape 171"/>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6441645" y="1790226"/>
            <a:ext cx="5486716" cy="3098164"/>
          </a:xfrm>
          <a:prstGeom prst="rect">
            <a:avLst/>
          </a:prstGeom>
          <a:noFill/>
          <a:ln w="9525" cap="flat" cmpd="sng">
            <a:noFill/>
            <a:prstDash val="solid"/>
            <a:round/>
            <a:headEnd type="none" w="med" len="med"/>
            <a:tailEnd type="none" w="med" len="med"/>
          </a:ln>
          <a:effectLst>
            <a:outerShdw blurRad="381000" algn="ctr" rotWithShape="0">
              <a:prstClr val="black">
                <a:alpha val="30000"/>
              </a:prstClr>
            </a:outerShdw>
          </a:effectLst>
        </p:spPr>
      </p:pic>
      <p:pic>
        <p:nvPicPr>
          <p:cNvPr id="30" name="Shape 172"/>
          <p:cNvPicPr preferRelativeResize="0"/>
          <p:nvPr/>
        </p:nvPicPr>
        <p:blipFill rotWithShape="1">
          <a:blip r:embed="rId7" cstate="print">
            <a:alphaModFix/>
            <a:extLst>
              <a:ext uri="{28A0092B-C50C-407E-A947-70E740481C1C}">
                <a14:useLocalDpi xmlns:a14="http://schemas.microsoft.com/office/drawing/2010/main" val="0"/>
              </a:ext>
            </a:extLst>
          </a:blip>
          <a:srcRect/>
          <a:stretch/>
        </p:blipFill>
        <p:spPr>
          <a:xfrm>
            <a:off x="4827448" y="4673535"/>
            <a:ext cx="4384785" cy="1260939"/>
          </a:xfrm>
          <a:prstGeom prst="rect">
            <a:avLst/>
          </a:prstGeom>
          <a:noFill/>
          <a:ln w="9525" cap="flat" cmpd="sng">
            <a:noFill/>
            <a:prstDash val="solid"/>
            <a:round/>
            <a:headEnd type="none" w="med" len="med"/>
            <a:tailEnd type="none" w="med" len="med"/>
          </a:ln>
          <a:effectLst>
            <a:outerShdw blurRad="381000" algn="ctr" rotWithShape="0">
              <a:prstClr val="black">
                <a:alpha val="30000"/>
              </a:prstClr>
            </a:outerShdw>
          </a:effectLst>
        </p:spPr>
      </p:pic>
      <p:pic>
        <p:nvPicPr>
          <p:cNvPr id="31" name="Shape 174"/>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a:off x="6873482" y="3691567"/>
            <a:ext cx="5170094" cy="2617807"/>
          </a:xfrm>
          <a:prstGeom prst="rect">
            <a:avLst/>
          </a:prstGeom>
          <a:noFill/>
          <a:ln w="9525" cap="flat" cmpd="sng">
            <a:noFill/>
            <a:prstDash val="solid"/>
            <a:round/>
            <a:headEnd type="none" w="med" len="med"/>
            <a:tailEnd type="none" w="med" len="med"/>
          </a:ln>
          <a:effectLst>
            <a:outerShdw blurRad="381000" algn="ctr" rotWithShape="0">
              <a:prstClr val="black">
                <a:alpha val="30000"/>
              </a:prstClr>
            </a:outerShdw>
          </a:effectLst>
        </p:spPr>
      </p:pic>
    </p:spTree>
    <p:extLst>
      <p:ext uri="{BB962C8B-B14F-4D97-AF65-F5344CB8AC3E}">
        <p14:creationId xmlns:p14="http://schemas.microsoft.com/office/powerpoint/2010/main" val="378464959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E7421"/>
                </a:solidFill>
              </a:rPr>
              <a:t>Reggie Henry, CAE, CIO of ASAE</a:t>
            </a:r>
          </a:p>
        </p:txBody>
      </p:sp>
      <p:pic>
        <p:nvPicPr>
          <p:cNvPr id="6" name="Picture 2" descr="https://higherlogicdownload.s3.amazonaws.com/ASAECENTER/42cf252a-4c85-41c3-942a-a6b96081926b/UploadedImages/Logos/collaborate-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4034" y="5511561"/>
            <a:ext cx="41529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70" y="1701231"/>
            <a:ext cx="3810330" cy="381033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324" y="3682385"/>
            <a:ext cx="747498" cy="607447"/>
          </a:xfrm>
          <a:prstGeom prst="rect">
            <a:avLst/>
          </a:prstGeom>
        </p:spPr>
      </p:pic>
      <p:sp>
        <p:nvSpPr>
          <p:cNvPr id="14" name="Rounded Rectangular Callout 10"/>
          <p:cNvSpPr/>
          <p:nvPr/>
        </p:nvSpPr>
        <p:spPr>
          <a:xfrm>
            <a:off x="6710480" y="1892800"/>
            <a:ext cx="4338918" cy="1318493"/>
          </a:xfrm>
          <a:prstGeom prst="wedgeRoundRectCallout">
            <a:avLst/>
          </a:prstGeom>
          <a:solidFill>
            <a:srgbClr val="CCEC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56847" y="2077410"/>
            <a:ext cx="4046191" cy="954107"/>
          </a:xfrm>
          <a:prstGeom prst="rect">
            <a:avLst/>
          </a:prstGeom>
          <a:noFill/>
          <a:ln>
            <a:noFill/>
          </a:ln>
        </p:spPr>
        <p:txBody>
          <a:bodyPr wrap="square" rtlCol="0">
            <a:spAutoFit/>
          </a:bodyPr>
          <a:lstStyle/>
          <a:p>
            <a:pPr algn="ctr"/>
            <a:r>
              <a:rPr lang="en-US"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@ReggieHenry: </a:t>
            </a:r>
            <a:r>
              <a:rPr lang="en-US"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The best thing we’ve done in the last 15 years is launch Collaborate @HigherLogic!</a:t>
            </a:r>
            <a:r>
              <a:rPr lang="en-US" sz="2000" dirty="0">
                <a:solidFill>
                  <a:schemeClr val="bg2">
                    <a:lumMod val="25000"/>
                  </a:schemeClr>
                </a:solidFill>
                <a:latin typeface="Lato" panose="020F0502020204030203" pitchFamily="34" charset="0"/>
                <a:cs typeface="Times New Roman" panose="02020603050405020304" pitchFamily="18" charset="0"/>
              </a:rPr>
              <a:t> </a:t>
            </a:r>
          </a:p>
        </p:txBody>
      </p:sp>
    </p:spTree>
    <p:extLst>
      <p:ext uri="{BB962C8B-B14F-4D97-AF65-F5344CB8AC3E}">
        <p14:creationId xmlns:p14="http://schemas.microsoft.com/office/powerpoint/2010/main" val="26656063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7"/>
          <p:cNvSpPr/>
          <p:nvPr/>
        </p:nvSpPr>
        <p:spPr>
          <a:xfrm>
            <a:off x="0" y="1086296"/>
            <a:ext cx="12192000" cy="499265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 name="Rectangle 12"/>
          <p:cNvSpPr/>
          <p:nvPr/>
        </p:nvSpPr>
        <p:spPr>
          <a:xfrm>
            <a:off x="0" y="1201510"/>
            <a:ext cx="8630730"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8630730" y="1201510"/>
            <a:ext cx="3561269" cy="3725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lstStyle/>
          <a:p>
            <a:r>
              <a:rPr lang="en-US" dirty="0"/>
              <a:t>30% More Likely to Recommend </a:t>
            </a:r>
          </a:p>
        </p:txBody>
      </p:sp>
      <p:graphicFrame>
        <p:nvGraphicFramePr>
          <p:cNvPr id="4" name="Table 3"/>
          <p:cNvGraphicFramePr>
            <a:graphicFrameLocks noGrp="1"/>
          </p:cNvGraphicFramePr>
          <p:nvPr>
            <p:extLst>
              <p:ext uri="{D42A27DB-BD31-4B8C-83A1-F6EECF244321}">
                <p14:modId xmlns:p14="http://schemas.microsoft.com/office/powerpoint/2010/main" val="3868271729"/>
              </p:ext>
            </p:extLst>
          </p:nvPr>
        </p:nvGraphicFramePr>
        <p:xfrm>
          <a:off x="2716360" y="3788735"/>
          <a:ext cx="4601690" cy="1854200"/>
        </p:xfrm>
        <a:graphic>
          <a:graphicData uri="http://schemas.openxmlformats.org/drawingml/2006/table">
            <a:tbl>
              <a:tblPr firstRow="1" bandRow="1">
                <a:effectLst/>
                <a:tableStyleId>{616DA210-FB5B-4158-B5E0-FEB733F419BA}</a:tableStyleId>
              </a:tblPr>
              <a:tblGrid>
                <a:gridCol w="2300845">
                  <a:extLst>
                    <a:ext uri="{9D8B030D-6E8A-4147-A177-3AD203B41FA5}">
                      <a16:colId xmlns:a16="http://schemas.microsoft.com/office/drawing/2014/main" val="20000"/>
                    </a:ext>
                  </a:extLst>
                </a:gridCol>
                <a:gridCol w="2300845">
                  <a:extLst>
                    <a:ext uri="{9D8B030D-6E8A-4147-A177-3AD203B41FA5}">
                      <a16:colId xmlns:a16="http://schemas.microsoft.com/office/drawing/2014/main" val="20001"/>
                    </a:ext>
                  </a:extLst>
                </a:gridCol>
              </a:tblGrid>
              <a:tr h="370840">
                <a:tc>
                  <a:txBody>
                    <a:bodyPr/>
                    <a:lstStyle/>
                    <a:p>
                      <a:pPr algn="ct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LOGIN TOTAL</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NPS</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370840">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0</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17.1</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1-2</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26.1</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70840">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3-4</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36.7</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5+</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41.2</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extLst/>
          </p:nvPr>
        </p:nvGraphicFramePr>
        <p:xfrm>
          <a:off x="911325" y="1508750"/>
          <a:ext cx="8756340" cy="1959191"/>
        </p:xfrm>
        <a:graphic>
          <a:graphicData uri="http://schemas.openxmlformats.org/drawingml/2006/table">
            <a:tbl>
              <a:tblPr firstRow="1" bandRow="1">
                <a:effectLst/>
                <a:tableStyleId>{616DA210-FB5B-4158-B5E0-FEB733F419BA}</a:tableStyleId>
              </a:tblPr>
              <a:tblGrid>
                <a:gridCol w="2611833">
                  <a:extLst>
                    <a:ext uri="{9D8B030D-6E8A-4147-A177-3AD203B41FA5}">
                      <a16:colId xmlns:a16="http://schemas.microsoft.com/office/drawing/2014/main" val="20000"/>
                    </a:ext>
                  </a:extLst>
                </a:gridCol>
                <a:gridCol w="3365248">
                  <a:extLst>
                    <a:ext uri="{9D8B030D-6E8A-4147-A177-3AD203B41FA5}">
                      <a16:colId xmlns:a16="http://schemas.microsoft.com/office/drawing/2014/main" val="20001"/>
                    </a:ext>
                  </a:extLst>
                </a:gridCol>
                <a:gridCol w="2779259">
                  <a:extLst>
                    <a:ext uri="{9D8B030D-6E8A-4147-A177-3AD203B41FA5}">
                      <a16:colId xmlns:a16="http://schemas.microsoft.com/office/drawing/2014/main" val="20002"/>
                    </a:ext>
                  </a:extLst>
                </a:gridCol>
              </a:tblGrid>
              <a:tr h="496151">
                <a:tc>
                  <a:txBody>
                    <a:bodyPr/>
                    <a:lstStyle/>
                    <a:p>
                      <a:pPr algn="ctr"/>
                      <a:r>
                        <a:rPr lang="en-US" sz="1800" dirty="0">
                          <a:ln>
                            <a:noFill/>
                          </a:ln>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800" dirty="0">
                          <a:ln>
                            <a:noFill/>
                          </a:ln>
                          <a:solidFill>
                            <a:schemeClr val="bg1"/>
                          </a:solidFill>
                          <a:latin typeface="Open Sans" panose="020B0606030504020204" pitchFamily="34" charset="0"/>
                          <a:ea typeface="Open Sans" panose="020B0606030504020204" pitchFamily="34" charset="0"/>
                          <a:cs typeface="Open Sans" panose="020B0606030504020204" pitchFamily="34" charset="0"/>
                        </a:rPr>
                        <a:t>NON-COLLABORATE</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800" dirty="0">
                          <a:ln>
                            <a:noFill/>
                          </a:ln>
                          <a:solidFill>
                            <a:schemeClr val="bg1"/>
                          </a:solidFill>
                          <a:latin typeface="Open Sans" panose="020B0606030504020204" pitchFamily="34" charset="0"/>
                          <a:ea typeface="Open Sans" panose="020B0606030504020204" pitchFamily="34" charset="0"/>
                          <a:cs typeface="Open Sans" panose="020B0606030504020204" pitchFamily="34" charset="0"/>
                        </a:rPr>
                        <a:t>COLLABORATE</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354552">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$600</a:t>
                      </a:r>
                      <a:endParaRPr lang="en-US" sz="16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b="1" dirty="0">
                          <a:ln>
                            <a:noFill/>
                          </a:ln>
                          <a:solidFill>
                            <a:schemeClr val="accent5"/>
                          </a:solidFill>
                          <a:effectLst/>
                          <a:latin typeface="Open Sans" panose="020B0606030504020204" pitchFamily="34" charset="0"/>
                          <a:ea typeface="Open Sans" panose="020B0606030504020204" pitchFamily="34" charset="0"/>
                          <a:cs typeface="Open Sans" panose="020B0606030504020204" pitchFamily="34" charset="0"/>
                        </a:rPr>
                        <a:t>45.5%</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12.9%</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54552">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$600-$1600</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18.5%</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15.2%</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54552">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$1600-$3000</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13.9%</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15.2%</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354552">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$3000</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n>
                            <a:noFill/>
                          </a:ln>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22.1%</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1" dirty="0">
                          <a:ln>
                            <a:noFill/>
                          </a:ln>
                          <a:solidFill>
                            <a:schemeClr val="accent5"/>
                          </a:solidFill>
                          <a:latin typeface="Open Sans" panose="020B0606030504020204" pitchFamily="34" charset="0"/>
                          <a:ea typeface="Open Sans" panose="020B0606030504020204" pitchFamily="34" charset="0"/>
                          <a:cs typeface="Open Sans" panose="020B0606030504020204" pitchFamily="34" charset="0"/>
                        </a:rPr>
                        <a:t>56.7%</a:t>
                      </a:r>
                    </a:p>
                  </a:txBody>
                  <a:tcPr marL="121920" marR="12192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5" name="Rectangle 14"/>
          <p:cNvSpPr/>
          <p:nvPr/>
        </p:nvSpPr>
        <p:spPr>
          <a:xfrm>
            <a:off x="8745946" y="5042011"/>
            <a:ext cx="3446054" cy="921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2" descr="https://higherlogicdownload.s3.amazonaws.com/ASAECENTER/42cf252a-4c85-41c3-942a-a6b96081926b/UploadedImages/Logos/collaborate-logo.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59216" y="5080415"/>
            <a:ext cx="2419515" cy="783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163743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5" name="Shape 47"/>
          <p:cNvSpPr/>
          <p:nvPr/>
        </p:nvSpPr>
        <p:spPr>
          <a:xfrm>
            <a:off x="1064945" y="1201509"/>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dirty="0">
                <a:solidFill>
                  <a:schemeClr val="tx2"/>
                </a:solidFill>
                <a:latin typeface="+mj-lt"/>
                <a:ea typeface="Open Sans" panose="020B0606030504020204" pitchFamily="34" charset="0"/>
                <a:cs typeface="Open Sans" panose="020B0606030504020204" pitchFamily="34" charset="0"/>
                <a:sym typeface="Calibri"/>
              </a:rPr>
              <a:t>Experience: 250,000+ </a:t>
            </a:r>
            <a:r>
              <a:rPr lang="en-US" sz="2400" dirty="0">
                <a:solidFill>
                  <a:schemeClr val="tx2"/>
                </a:solidFill>
                <a:latin typeface="+mj-lt"/>
                <a:ea typeface="Open Sans" panose="020B0606030504020204" pitchFamily="34" charset="0"/>
                <a:cs typeface="Open Sans" panose="020B0606030504020204" pitchFamily="34" charset="0"/>
                <a:sym typeface="Calibri"/>
              </a:rPr>
              <a:t>Communities</a:t>
            </a:r>
          </a:p>
        </p:txBody>
      </p:sp>
      <p:sp>
        <p:nvSpPr>
          <p:cNvPr id="2" name="Title 1"/>
          <p:cNvSpPr>
            <a:spLocks noGrp="1"/>
          </p:cNvSpPr>
          <p:nvPr>
            <p:ph type="title"/>
          </p:nvPr>
        </p:nvSpPr>
        <p:spPr/>
        <p:txBody>
          <a:bodyPr/>
          <a:lstStyle/>
          <a:p>
            <a:r>
              <a:rPr lang="en-US" dirty="0">
                <a:latin typeface="+mj-lt"/>
              </a:rPr>
              <a:t>The Higher Logic Difference</a:t>
            </a:r>
          </a:p>
        </p:txBody>
      </p:sp>
      <p:sp>
        <p:nvSpPr>
          <p:cNvPr id="12" name="Rectangle 11"/>
          <p:cNvSpPr/>
          <p:nvPr/>
        </p:nvSpPr>
        <p:spPr>
          <a:xfrm>
            <a:off x="1" y="1201510"/>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27" name="Shape 47"/>
          <p:cNvSpPr/>
          <p:nvPr/>
        </p:nvSpPr>
        <p:spPr>
          <a:xfrm>
            <a:off x="0" y="1201510"/>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sp>
        <p:nvSpPr>
          <p:cNvPr id="43" name="Shape 47"/>
          <p:cNvSpPr/>
          <p:nvPr/>
        </p:nvSpPr>
        <p:spPr>
          <a:xfrm>
            <a:off x="1064945" y="1892800"/>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a:solidFill>
                  <a:schemeClr val="tx2"/>
                </a:solidFill>
                <a:latin typeface="+mj-lt"/>
                <a:ea typeface="Open Sans" panose="020B0606030504020204" pitchFamily="34" charset="0"/>
                <a:cs typeface="Open Sans" panose="020B0606030504020204" pitchFamily="34" charset="0"/>
                <a:sym typeface="Calibri"/>
              </a:rPr>
              <a:t>Inc. </a:t>
            </a:r>
            <a:r>
              <a:rPr lang="en-US" sz="2400" b="1" dirty="0">
                <a:solidFill>
                  <a:schemeClr val="tx2"/>
                </a:solidFill>
                <a:latin typeface="+mj-lt"/>
                <a:ea typeface="Open Sans" panose="020B0606030504020204" pitchFamily="34" charset="0"/>
                <a:cs typeface="Open Sans" panose="020B0606030504020204" pitchFamily="34" charset="0"/>
                <a:sym typeface="Calibri"/>
              </a:rPr>
              <a:t>500–5000: </a:t>
            </a:r>
            <a:r>
              <a:rPr lang="en-US" sz="2400" dirty="0">
                <a:solidFill>
                  <a:schemeClr val="tx2"/>
                </a:solidFill>
                <a:latin typeface="+mj-lt"/>
                <a:ea typeface="Open Sans" panose="020B0606030504020204" pitchFamily="34" charset="0"/>
                <a:cs typeface="Open Sans" panose="020B0606030504020204" pitchFamily="34" charset="0"/>
                <a:sym typeface="Calibri"/>
              </a:rPr>
              <a:t>Strong, Private Companies</a:t>
            </a:r>
          </a:p>
        </p:txBody>
      </p:sp>
      <p:sp>
        <p:nvSpPr>
          <p:cNvPr id="44" name="Rectangle 43"/>
          <p:cNvSpPr/>
          <p:nvPr/>
        </p:nvSpPr>
        <p:spPr>
          <a:xfrm>
            <a:off x="1" y="1892801"/>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45" name="Shape 47"/>
          <p:cNvSpPr/>
          <p:nvPr/>
        </p:nvSpPr>
        <p:spPr>
          <a:xfrm>
            <a:off x="0" y="1892801"/>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sp>
        <p:nvSpPr>
          <p:cNvPr id="46" name="Shape 47"/>
          <p:cNvSpPr/>
          <p:nvPr/>
        </p:nvSpPr>
        <p:spPr>
          <a:xfrm>
            <a:off x="1064945" y="2584090"/>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dirty="0">
                <a:solidFill>
                  <a:schemeClr val="tx2"/>
                </a:solidFill>
                <a:latin typeface="+mj-lt"/>
                <a:ea typeface="Open Sans" panose="020B0606030504020204" pitchFamily="34" charset="0"/>
                <a:cs typeface="Open Sans" panose="020B0606030504020204" pitchFamily="34" charset="0"/>
                <a:sym typeface="Calibri"/>
              </a:rPr>
              <a:t>50 Great Places </a:t>
            </a:r>
            <a:r>
              <a:rPr lang="en-US" sz="2400" dirty="0">
                <a:solidFill>
                  <a:schemeClr val="tx2"/>
                </a:solidFill>
                <a:latin typeface="+mj-lt"/>
                <a:ea typeface="Open Sans" panose="020B0606030504020204" pitchFamily="34" charset="0"/>
                <a:cs typeface="Open Sans" panose="020B0606030504020204" pitchFamily="34" charset="0"/>
                <a:sym typeface="Calibri"/>
              </a:rPr>
              <a:t>to Work</a:t>
            </a:r>
          </a:p>
        </p:txBody>
      </p:sp>
      <p:sp>
        <p:nvSpPr>
          <p:cNvPr id="47" name="Rectangle 46"/>
          <p:cNvSpPr/>
          <p:nvPr/>
        </p:nvSpPr>
        <p:spPr>
          <a:xfrm>
            <a:off x="1" y="2584091"/>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48" name="Shape 47"/>
          <p:cNvSpPr/>
          <p:nvPr/>
        </p:nvSpPr>
        <p:spPr>
          <a:xfrm>
            <a:off x="0" y="2584091"/>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sp>
        <p:nvSpPr>
          <p:cNvPr id="49" name="Shape 47"/>
          <p:cNvSpPr/>
          <p:nvPr/>
        </p:nvSpPr>
        <p:spPr>
          <a:xfrm>
            <a:off x="1064945" y="3275380"/>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dirty="0">
                <a:solidFill>
                  <a:schemeClr val="tx2"/>
                </a:solidFill>
                <a:latin typeface="+mj-lt"/>
                <a:ea typeface="Open Sans" panose="020B0606030504020204" pitchFamily="34" charset="0"/>
                <a:cs typeface="Open Sans" panose="020B0606030504020204" pitchFamily="34" charset="0"/>
                <a:sym typeface="Calibri"/>
              </a:rPr>
              <a:t>98% Retention Rate </a:t>
            </a:r>
            <a:r>
              <a:rPr lang="en-US" sz="2400" dirty="0">
                <a:solidFill>
                  <a:schemeClr val="tx2"/>
                </a:solidFill>
                <a:latin typeface="+mj-lt"/>
                <a:ea typeface="Open Sans" panose="020B0606030504020204" pitchFamily="34" charset="0"/>
                <a:cs typeface="Open Sans" panose="020B0606030504020204" pitchFamily="34" charset="0"/>
                <a:sym typeface="Calibri"/>
              </a:rPr>
              <a:t>of Clients</a:t>
            </a:r>
          </a:p>
        </p:txBody>
      </p:sp>
      <p:sp>
        <p:nvSpPr>
          <p:cNvPr id="50" name="Rectangle 49"/>
          <p:cNvSpPr/>
          <p:nvPr/>
        </p:nvSpPr>
        <p:spPr>
          <a:xfrm>
            <a:off x="1" y="3275381"/>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51" name="Shape 47"/>
          <p:cNvSpPr/>
          <p:nvPr/>
        </p:nvSpPr>
        <p:spPr>
          <a:xfrm>
            <a:off x="0" y="3275381"/>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sp>
        <p:nvSpPr>
          <p:cNvPr id="52" name="Shape 47"/>
          <p:cNvSpPr/>
          <p:nvPr/>
        </p:nvSpPr>
        <p:spPr>
          <a:xfrm>
            <a:off x="1064945" y="3966670"/>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dirty="0">
                <a:solidFill>
                  <a:schemeClr val="tx2"/>
                </a:solidFill>
                <a:latin typeface="+mj-lt"/>
                <a:ea typeface="Open Sans" panose="020B0606030504020204" pitchFamily="34" charset="0"/>
                <a:cs typeface="Open Sans" panose="020B0606030504020204" pitchFamily="34" charset="0"/>
                <a:sym typeface="Calibri"/>
              </a:rPr>
              <a:t>AMS &amp; CRM </a:t>
            </a:r>
            <a:r>
              <a:rPr lang="en-US" sz="2400" dirty="0">
                <a:solidFill>
                  <a:schemeClr val="tx2"/>
                </a:solidFill>
                <a:latin typeface="+mj-lt"/>
                <a:ea typeface="Open Sans" panose="020B0606030504020204" pitchFamily="34" charset="0"/>
                <a:cs typeface="Open Sans" panose="020B0606030504020204" pitchFamily="34" charset="0"/>
                <a:sym typeface="Calibri"/>
              </a:rPr>
              <a:t>Secure Integration</a:t>
            </a:r>
          </a:p>
        </p:txBody>
      </p:sp>
      <p:sp>
        <p:nvSpPr>
          <p:cNvPr id="53" name="Rectangle 52"/>
          <p:cNvSpPr/>
          <p:nvPr/>
        </p:nvSpPr>
        <p:spPr>
          <a:xfrm>
            <a:off x="1" y="3966671"/>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54" name="Shape 47"/>
          <p:cNvSpPr/>
          <p:nvPr/>
        </p:nvSpPr>
        <p:spPr>
          <a:xfrm>
            <a:off x="0" y="3966671"/>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sp>
        <p:nvSpPr>
          <p:cNvPr id="55" name="Shape 47"/>
          <p:cNvSpPr/>
          <p:nvPr/>
        </p:nvSpPr>
        <p:spPr>
          <a:xfrm>
            <a:off x="1064945" y="4657960"/>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dirty="0">
                <a:solidFill>
                  <a:schemeClr val="tx2"/>
                </a:solidFill>
                <a:latin typeface="+mj-lt"/>
                <a:ea typeface="Open Sans" panose="020B0606030504020204" pitchFamily="34" charset="0"/>
                <a:cs typeface="Open Sans" panose="020B0606030504020204" pitchFamily="34" charset="0"/>
                <a:sym typeface="Calibri"/>
              </a:rPr>
              <a:t>Accessibility </a:t>
            </a:r>
            <a:r>
              <a:rPr lang="en-US" sz="2400" dirty="0">
                <a:solidFill>
                  <a:schemeClr val="tx2"/>
                </a:solidFill>
                <a:latin typeface="+mj-lt"/>
                <a:ea typeface="Open Sans" panose="020B0606030504020204" pitchFamily="34" charset="0"/>
                <a:cs typeface="Open Sans" panose="020B0606030504020204" pitchFamily="34" charset="0"/>
                <a:sym typeface="Calibri"/>
              </a:rPr>
              <a:t>(IAAP)</a:t>
            </a:r>
          </a:p>
        </p:txBody>
      </p:sp>
      <p:sp>
        <p:nvSpPr>
          <p:cNvPr id="56" name="Rectangle 55"/>
          <p:cNvSpPr/>
          <p:nvPr/>
        </p:nvSpPr>
        <p:spPr>
          <a:xfrm>
            <a:off x="1" y="4657961"/>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57" name="Shape 47"/>
          <p:cNvSpPr/>
          <p:nvPr/>
        </p:nvSpPr>
        <p:spPr>
          <a:xfrm>
            <a:off x="0" y="4657961"/>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sp>
        <p:nvSpPr>
          <p:cNvPr id="58" name="Shape 47"/>
          <p:cNvSpPr/>
          <p:nvPr/>
        </p:nvSpPr>
        <p:spPr>
          <a:xfrm>
            <a:off x="1064945" y="5349250"/>
            <a:ext cx="8564315" cy="614481"/>
          </a:xfrm>
          <a:prstGeom prst="rect">
            <a:avLst/>
          </a:prstGeom>
          <a:solidFill>
            <a:schemeClr val="bg1"/>
          </a:solidFill>
          <a:ln>
            <a:noFill/>
          </a:ln>
        </p:spPr>
        <p:txBody>
          <a:bodyPr lIns="274320" tIns="0" rIns="0" bIns="0" anchor="ctr" anchorCtr="0">
            <a:noAutofit/>
          </a:bodyPr>
          <a:lstStyle/>
          <a:p>
            <a:pPr>
              <a:lnSpc>
                <a:spcPct val="90000"/>
              </a:lnSpc>
              <a:buClr>
                <a:schemeClr val="lt1"/>
              </a:buClr>
              <a:buSzPct val="100000"/>
            </a:pPr>
            <a:r>
              <a:rPr lang="en-US" sz="2400" b="1" dirty="0">
                <a:solidFill>
                  <a:schemeClr val="tx2"/>
                </a:solidFill>
                <a:latin typeface="+mj-lt"/>
                <a:ea typeface="Open Sans" panose="020B0606030504020204" pitchFamily="34" charset="0"/>
                <a:cs typeface="Open Sans" panose="020B0606030504020204" pitchFamily="34" charset="0"/>
                <a:sym typeface="Calibri"/>
              </a:rPr>
              <a:t>Guided Implementation </a:t>
            </a:r>
            <a:r>
              <a:rPr lang="en-US" sz="2400" dirty="0">
                <a:solidFill>
                  <a:schemeClr val="tx2"/>
                </a:solidFill>
                <a:latin typeface="+mj-lt"/>
                <a:ea typeface="Open Sans" panose="020B0606030504020204" pitchFamily="34" charset="0"/>
                <a:cs typeface="Open Sans" panose="020B0606030504020204" pitchFamily="34" charset="0"/>
                <a:sym typeface="Calibri"/>
              </a:rPr>
              <a:t>&amp; </a:t>
            </a:r>
            <a:r>
              <a:rPr lang="en-US" sz="2400" b="1" dirty="0">
                <a:solidFill>
                  <a:schemeClr val="tx2"/>
                </a:solidFill>
                <a:latin typeface="+mj-lt"/>
                <a:ea typeface="Open Sans" panose="020B0606030504020204" pitchFamily="34" charset="0"/>
                <a:cs typeface="Open Sans" panose="020B0606030504020204" pitchFamily="34" charset="0"/>
                <a:sym typeface="Calibri"/>
              </a:rPr>
              <a:t>Best Practices</a:t>
            </a:r>
          </a:p>
        </p:txBody>
      </p:sp>
      <p:sp>
        <p:nvSpPr>
          <p:cNvPr id="59" name="Rectangle 58"/>
          <p:cNvSpPr/>
          <p:nvPr/>
        </p:nvSpPr>
        <p:spPr>
          <a:xfrm>
            <a:off x="1" y="5349251"/>
            <a:ext cx="1064944"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60" name="Shape 47"/>
          <p:cNvSpPr/>
          <p:nvPr/>
        </p:nvSpPr>
        <p:spPr>
          <a:xfrm>
            <a:off x="0" y="5349251"/>
            <a:ext cx="729695" cy="614480"/>
          </a:xfrm>
          <a:prstGeom prst="rect">
            <a:avLst/>
          </a:prstGeom>
          <a:noFill/>
          <a:ln>
            <a:noFill/>
          </a:ln>
        </p:spPr>
        <p:txBody>
          <a:bodyPr lIns="457200" tIns="0" rIns="0" bIns="0" anchor="ctr" anchorCtr="0">
            <a:noAutofit/>
          </a:bodyPr>
          <a:lstStyle/>
          <a:p>
            <a:pPr algn="r">
              <a:buClr>
                <a:schemeClr val="lt1"/>
              </a:buClr>
              <a:buSzPct val="100000"/>
              <a:buFont typeface="Wingdings" pitchFamily="2" charset="2"/>
              <a:buChar char="ü"/>
            </a:pPr>
            <a:r>
              <a:rPr lang="en-US" sz="3600" b="1" dirty="0">
                <a:solidFill>
                  <a:schemeClr val="bg1"/>
                </a:solidFill>
                <a:latin typeface="+mj-lt"/>
                <a:ea typeface="Open Sans" panose="020B0606030504020204" pitchFamily="34" charset="0"/>
                <a:cs typeface="Open Sans" panose="020B0606030504020204" pitchFamily="34" charset="0"/>
                <a:sym typeface="Calibri"/>
              </a:rPr>
              <a:t> </a:t>
            </a:r>
            <a:endParaRPr lang="en-US" sz="3600" dirty="0">
              <a:solidFill>
                <a:schemeClr val="bg1"/>
              </a:solidFill>
              <a:latin typeface="+mj-lt"/>
              <a:ea typeface="Open Sans" panose="020B0606030504020204" pitchFamily="34" charset="0"/>
              <a:cs typeface="Open Sans" panose="020B0606030504020204" pitchFamily="34" charset="0"/>
              <a:sym typeface="Calibri"/>
            </a:endParaRPr>
          </a:p>
        </p:txBody>
      </p:sp>
      <p:pic>
        <p:nvPicPr>
          <p:cNvPr id="4098" name="Picture 2" descr="http://clutchgroup.com/wp-content/uploads/2014/08/inc-5000-badge21.jpe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06924" y="2879878"/>
            <a:ext cx="1429756" cy="1465320"/>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4100" name="Picture 4" descr="https://higherlogicdownload.s3.amazonaws.com/HL/f7108c01-03f0-4562-bffc-dcb2f9bfa72b/UploadedImages/www/images/great-places-to-work.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05335" y="4453986"/>
            <a:ext cx="1432934" cy="14329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Virginia's Fantastic 50 Logo"/>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43270" y="1343678"/>
            <a:ext cx="1357064" cy="1357064"/>
          </a:xfrm>
          <a:prstGeom prst="ellipse">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30149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838199" y="395604"/>
            <a:ext cx="11210575" cy="569099"/>
          </a:xfrm>
        </p:spPr>
        <p:txBody>
          <a:bodyPr/>
          <a:lstStyle/>
          <a:p>
            <a:r>
              <a:rPr lang="en-US" dirty="0">
                <a:solidFill>
                  <a:schemeClr val="tx2">
                    <a:lumMod val="50000"/>
                  </a:schemeClr>
                </a:solidFill>
                <a:sym typeface="Open Sans"/>
              </a:rPr>
              <a:t>Information Technology: </a:t>
            </a:r>
            <a:r>
              <a:rPr lang="en-US" dirty="0">
                <a:solidFill>
                  <a:schemeClr val="tx2"/>
                </a:solidFill>
                <a:sym typeface="Open Sans"/>
              </a:rPr>
              <a:t>Even Love Higher Logic</a:t>
            </a:r>
          </a:p>
        </p:txBody>
      </p:sp>
      <p:sp>
        <p:nvSpPr>
          <p:cNvPr id="2" name="Content Placeholder 1"/>
          <p:cNvSpPr>
            <a:spLocks noGrp="1"/>
          </p:cNvSpPr>
          <p:nvPr>
            <p:ph idx="1"/>
          </p:nvPr>
        </p:nvSpPr>
        <p:spPr/>
        <p:txBody>
          <a:bodyPr/>
          <a:lstStyle/>
          <a:p>
            <a:endParaRPr lang="en-US"/>
          </a:p>
        </p:txBody>
      </p:sp>
      <p:sp>
        <p:nvSpPr>
          <p:cNvPr id="26" name="Shape 47"/>
          <p:cNvSpPr/>
          <p:nvPr/>
        </p:nvSpPr>
        <p:spPr>
          <a:xfrm>
            <a:off x="0" y="1086295"/>
            <a:ext cx="12192000" cy="577170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7" name="Rectangle 26"/>
          <p:cNvSpPr/>
          <p:nvPr/>
        </p:nvSpPr>
        <p:spPr>
          <a:xfrm>
            <a:off x="1" y="1854396"/>
            <a:ext cx="4521394" cy="41093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28" name="Rectangle 27"/>
          <p:cNvSpPr/>
          <p:nvPr/>
        </p:nvSpPr>
        <p:spPr>
          <a:xfrm>
            <a:off x="4636610" y="1201510"/>
            <a:ext cx="7555389" cy="565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Content Placeholder 176"/>
          <p:cNvSpPr txBox="1">
            <a:spLocks/>
          </p:cNvSpPr>
          <p:nvPr/>
        </p:nvSpPr>
        <p:spPr>
          <a:xfrm>
            <a:off x="193998" y="2622495"/>
            <a:ext cx="4173777" cy="2841970"/>
          </a:xfrm>
          <a:prstGeom prst="rect">
            <a:avLst/>
          </a:prstGeom>
        </p:spPr>
        <p:txBody>
          <a:bodyPr/>
          <a:lstStyle/>
          <a:p>
            <a:pPr>
              <a:lnSpc>
                <a:spcPct val="90000"/>
              </a:lnSpc>
              <a:spcBef>
                <a:spcPts val="1000"/>
              </a:spcBef>
            </a:pPr>
            <a:r>
              <a:rPr kumimoji="0" lang="en-US" sz="2000" b="1" i="0" u="none" strike="noStrike" kern="1200" cap="none" spc="0" normalizeH="0" baseline="0" noProof="0" dirty="0">
                <a:ln>
                  <a:noFill/>
                </a:ln>
                <a:solidFill>
                  <a:schemeClr val="bg1"/>
                </a:solidFill>
                <a:effectLst/>
                <a:uLnTx/>
                <a:uFillTx/>
                <a:latin typeface="+mj-lt"/>
              </a:rPr>
              <a:t>Information Technology</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mj-lt"/>
              </a:rPr>
              <a:t>Rapid  implementation</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mj-lt"/>
              </a:rPr>
              <a:t>Prebuilt APIs</a:t>
            </a:r>
          </a:p>
          <a:p>
            <a:pPr marL="228600" indent="-228600">
              <a:lnSpc>
                <a:spcPct val="90000"/>
              </a:lnSpc>
              <a:spcBef>
                <a:spcPts val="1000"/>
              </a:spcBef>
              <a:buFont typeface="Arial" panose="020B0604020202020204" pitchFamily="34" charset="0"/>
              <a:buChar char="•"/>
            </a:pPr>
            <a:r>
              <a:rPr lang="en-US" sz="2000" dirty="0">
                <a:solidFill>
                  <a:schemeClr val="bg1"/>
                </a:solidFill>
                <a:latin typeface="+mj-lt"/>
              </a:rPr>
              <a:t>Integrates with other </a:t>
            </a:r>
            <a:br>
              <a:rPr lang="en-US" sz="2000" dirty="0">
                <a:solidFill>
                  <a:schemeClr val="bg1"/>
                </a:solidFill>
                <a:latin typeface="+mj-lt"/>
              </a:rPr>
            </a:br>
            <a:r>
              <a:rPr lang="en-US" sz="2000" dirty="0">
                <a:solidFill>
                  <a:schemeClr val="bg1"/>
                </a:solidFill>
                <a:latin typeface="+mj-lt"/>
              </a:rPr>
              <a:t>enterprise solutions</a:t>
            </a:r>
          </a:p>
        </p:txBody>
      </p:sp>
      <p:sp>
        <p:nvSpPr>
          <p:cNvPr id="30" name="Rectangle 29"/>
          <p:cNvSpPr/>
          <p:nvPr/>
        </p:nvSpPr>
        <p:spPr>
          <a:xfrm>
            <a:off x="0" y="6078946"/>
            <a:ext cx="4521395"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pic>
        <p:nvPicPr>
          <p:cNvPr id="56" name="Picture 55" descr="IT-Professional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36610" y="1201510"/>
            <a:ext cx="7555390" cy="5656490"/>
          </a:xfrm>
          <a:prstGeom prst="rect">
            <a:avLst/>
          </a:prstGeom>
        </p:spPr>
      </p:pic>
      <p:grpSp>
        <p:nvGrpSpPr>
          <p:cNvPr id="19" name="Group 18"/>
          <p:cNvGrpSpPr/>
          <p:nvPr/>
        </p:nvGrpSpPr>
        <p:grpSpPr>
          <a:xfrm>
            <a:off x="1569408" y="1163105"/>
            <a:ext cx="1382580" cy="1382580"/>
            <a:chOff x="1569408" y="1163105"/>
            <a:chExt cx="1382580" cy="1382580"/>
          </a:xfrm>
        </p:grpSpPr>
        <p:grpSp>
          <p:nvGrpSpPr>
            <p:cNvPr id="46" name="Group 45"/>
            <p:cNvGrpSpPr/>
            <p:nvPr/>
          </p:nvGrpSpPr>
          <p:grpSpPr>
            <a:xfrm>
              <a:off x="1569408" y="1163105"/>
              <a:ext cx="1382580" cy="1382580"/>
              <a:chOff x="10008112" y="1163105"/>
              <a:chExt cx="1382580" cy="1382580"/>
            </a:xfrm>
          </p:grpSpPr>
          <p:sp>
            <p:nvSpPr>
              <p:cNvPr id="47" name="Oval 46"/>
              <p:cNvSpPr/>
              <p:nvPr/>
            </p:nvSpPr>
            <p:spPr>
              <a:xfrm>
                <a:off x="10008112" y="1163105"/>
                <a:ext cx="1382580" cy="13825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66"/>
              <p:cNvGrpSpPr/>
              <p:nvPr/>
            </p:nvGrpSpPr>
            <p:grpSpPr>
              <a:xfrm>
                <a:off x="10095957" y="1250950"/>
                <a:ext cx="1207040" cy="1207040"/>
                <a:chOff x="9744475" y="2315256"/>
                <a:chExt cx="1876191" cy="1876191"/>
              </a:xfrm>
            </p:grpSpPr>
            <p:pic>
              <p:nvPicPr>
                <p:cNvPr id="49" name="Picture 48" descr="ResponsiveWebDesign-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475" y="2315256"/>
                  <a:ext cx="1876191" cy="1876191"/>
                </a:xfrm>
                <a:prstGeom prst="rect">
                  <a:avLst/>
                </a:prstGeom>
              </p:spPr>
            </p:pic>
            <p:sp>
              <p:nvSpPr>
                <p:cNvPr id="50" name="Oval 49"/>
                <p:cNvSpPr/>
                <p:nvPr/>
              </p:nvSpPr>
              <p:spPr>
                <a:xfrm>
                  <a:off x="9838890" y="2412030"/>
                  <a:ext cx="1692710" cy="1692710"/>
                </a:xfrm>
                <a:prstGeom prst="ellipse">
                  <a:avLst/>
                </a:prstGeom>
                <a:gradFill flip="none" rotWithShape="1">
                  <a:gsLst>
                    <a:gs pos="50000">
                      <a:schemeClr val="bg1"/>
                    </a:gs>
                    <a:gs pos="10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63"/>
                <p:cNvGrpSpPr/>
                <p:nvPr/>
              </p:nvGrpSpPr>
              <p:grpSpPr>
                <a:xfrm>
                  <a:off x="10090120" y="2776115"/>
                  <a:ext cx="1178489" cy="1066774"/>
                  <a:chOff x="10013310" y="2776115"/>
                  <a:chExt cx="1305770" cy="1181989"/>
                </a:xfrm>
              </p:grpSpPr>
              <p:pic>
                <p:nvPicPr>
                  <p:cNvPr id="52" name="Picture 51" descr="Demonstration-ICON.png"/>
                  <p:cNvPicPr>
                    <a:picLocks noChangeAspect="1"/>
                  </p:cNvPicPr>
                  <p:nvPr/>
                </p:nvPicPr>
                <p:blipFill>
                  <a:blip r:embed="rId6" cstate="print">
                    <a:lum bright="40000"/>
                    <a:extLst>
                      <a:ext uri="{28A0092B-C50C-407E-A947-70E740481C1C}">
                        <a14:useLocalDpi xmlns:a14="http://schemas.microsoft.com/office/drawing/2010/main" val="0"/>
                      </a:ext>
                    </a:extLst>
                  </a:blip>
                  <a:stretch>
                    <a:fillRect/>
                  </a:stretch>
                </p:blipFill>
                <p:spPr>
                  <a:xfrm>
                    <a:off x="10013310" y="2776115"/>
                    <a:ext cx="1305770" cy="1181989"/>
                  </a:xfrm>
                  <a:prstGeom prst="rect">
                    <a:avLst/>
                  </a:prstGeom>
                  <a:noFill/>
                </p:spPr>
              </p:pic>
              <p:pic>
                <p:nvPicPr>
                  <p:cNvPr id="53" name="Picture 52" descr="WidgetBuilder-ICON.png"/>
                  <p:cNvPicPr>
                    <a:picLocks noChangeAspect="1"/>
                  </p:cNvPicPr>
                  <p:nvPr/>
                </p:nvPicPr>
                <p:blipFill>
                  <a:blip r:embed="rId7" cstate="print">
                    <a:grayscl/>
                    <a:lum contrast="10000"/>
                    <a:extLst>
                      <a:ext uri="{28A0092B-C50C-407E-A947-70E740481C1C}">
                        <a14:useLocalDpi xmlns:a14="http://schemas.microsoft.com/office/drawing/2010/main" val="0"/>
                      </a:ext>
                    </a:extLst>
                  </a:blip>
                  <a:srcRect/>
                  <a:stretch>
                    <a:fillRect/>
                  </a:stretch>
                </p:blipFill>
                <p:spPr>
                  <a:xfrm>
                    <a:off x="10304245" y="2892192"/>
                    <a:ext cx="723900" cy="704850"/>
                  </a:xfrm>
                  <a:prstGeom prst="roundRect">
                    <a:avLst/>
                  </a:prstGeom>
                  <a:solidFill>
                    <a:schemeClr val="bg1"/>
                  </a:solidFill>
                </p:spPr>
              </p:pic>
            </p:grpSp>
          </p:grpSp>
        </p:grpSp>
        <p:sp>
          <p:nvSpPr>
            <p:cNvPr id="18" name="Oval 17"/>
            <p:cNvSpPr/>
            <p:nvPr/>
          </p:nvSpPr>
          <p:spPr>
            <a:xfrm>
              <a:off x="1685329" y="1279027"/>
              <a:ext cx="1150740" cy="1150738"/>
            </a:xfrm>
            <a:prstGeom prst="ellipse">
              <a:avLst/>
            </a:prstGeom>
            <a:noFill/>
            <a:ln w="63500" cap="flat" cmpd="sng" algn="ctr">
              <a:solidFill>
                <a:srgbClr val="9A9B9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6924488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 name="Rectangle 4"/>
          <p:cNvSpPr/>
          <p:nvPr/>
        </p:nvSpPr>
        <p:spPr>
          <a:xfrm>
            <a:off x="0" y="1201510"/>
            <a:ext cx="12192000" cy="476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noAutofit/>
          </a:bodyPr>
          <a:lstStyle/>
          <a:p>
            <a:r>
              <a:rPr lang="en-US" dirty="0"/>
              <a:t>Implementation Timeline</a:t>
            </a:r>
          </a:p>
        </p:txBody>
      </p:sp>
      <p:sp>
        <p:nvSpPr>
          <p:cNvPr id="3" name="Rectangle 2"/>
          <p:cNvSpPr/>
          <p:nvPr/>
        </p:nvSpPr>
        <p:spPr>
          <a:xfrm>
            <a:off x="0" y="1201511"/>
            <a:ext cx="1522190" cy="537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START</a:t>
            </a:r>
          </a:p>
        </p:txBody>
      </p:sp>
      <p:sp>
        <p:nvSpPr>
          <p:cNvPr id="7" name="Rectangle 6"/>
          <p:cNvSpPr/>
          <p:nvPr/>
        </p:nvSpPr>
        <p:spPr>
          <a:xfrm>
            <a:off x="1522190" y="1201511"/>
            <a:ext cx="1522190" cy="537670"/>
          </a:xfrm>
          <a:prstGeom prst="rect">
            <a:avLst/>
          </a:prstGeom>
          <a:solidFill>
            <a:srgbClr val="96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 1</a:t>
            </a:r>
          </a:p>
        </p:txBody>
      </p:sp>
      <p:sp>
        <p:nvSpPr>
          <p:cNvPr id="8" name="Rectangle 7"/>
          <p:cNvSpPr/>
          <p:nvPr/>
        </p:nvSpPr>
        <p:spPr>
          <a:xfrm>
            <a:off x="3048000" y="1201511"/>
            <a:ext cx="1522190" cy="5376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 2</a:t>
            </a:r>
          </a:p>
        </p:txBody>
      </p:sp>
      <p:sp>
        <p:nvSpPr>
          <p:cNvPr id="9" name="Rectangle 8"/>
          <p:cNvSpPr/>
          <p:nvPr/>
        </p:nvSpPr>
        <p:spPr>
          <a:xfrm>
            <a:off x="4573810" y="1201511"/>
            <a:ext cx="1522190" cy="5376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 3</a:t>
            </a:r>
          </a:p>
        </p:txBody>
      </p:sp>
      <p:sp>
        <p:nvSpPr>
          <p:cNvPr id="10" name="Rectangle 9"/>
          <p:cNvSpPr/>
          <p:nvPr/>
        </p:nvSpPr>
        <p:spPr>
          <a:xfrm>
            <a:off x="6096000" y="1201511"/>
            <a:ext cx="1522190" cy="53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WEEKS 4-6</a:t>
            </a:r>
          </a:p>
        </p:txBody>
      </p:sp>
      <p:sp>
        <p:nvSpPr>
          <p:cNvPr id="11" name="Rectangle 10"/>
          <p:cNvSpPr/>
          <p:nvPr/>
        </p:nvSpPr>
        <p:spPr>
          <a:xfrm>
            <a:off x="7618190" y="1201511"/>
            <a:ext cx="1522190" cy="53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WEEKS 6-8</a:t>
            </a:r>
          </a:p>
        </p:txBody>
      </p:sp>
      <p:sp>
        <p:nvSpPr>
          <p:cNvPr id="13" name="Rectangle 12"/>
          <p:cNvSpPr/>
          <p:nvPr/>
        </p:nvSpPr>
        <p:spPr>
          <a:xfrm>
            <a:off x="9144000" y="1201511"/>
            <a:ext cx="1522190" cy="537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WEEKS 8-10</a:t>
            </a:r>
          </a:p>
        </p:txBody>
      </p:sp>
      <p:sp>
        <p:nvSpPr>
          <p:cNvPr id="14" name="Rectangle 13"/>
          <p:cNvSpPr/>
          <p:nvPr/>
        </p:nvSpPr>
        <p:spPr>
          <a:xfrm>
            <a:off x="10669810" y="1201511"/>
            <a:ext cx="1522190" cy="537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WEEKS 10-12</a:t>
            </a:r>
          </a:p>
        </p:txBody>
      </p:sp>
      <p:cxnSp>
        <p:nvCxnSpPr>
          <p:cNvPr id="16" name="Straight Connector 15"/>
          <p:cNvCxnSpPr/>
          <p:nvPr/>
        </p:nvCxnSpPr>
        <p:spPr>
          <a:xfrm>
            <a:off x="1510615"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36544"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62473"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88402"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14331"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140260"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666190" y="1739181"/>
            <a:ext cx="0" cy="4217215"/>
          </a:xfrm>
          <a:prstGeom prst="line">
            <a:avLst/>
          </a:prstGeom>
          <a:ln>
            <a:gradFill>
              <a:gsLst>
                <a:gs pos="100000">
                  <a:schemeClr val="accent1">
                    <a:lumMod val="5000"/>
                    <a:lumOff val="95000"/>
                  </a:schemeClr>
                </a:gs>
                <a:gs pos="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4820" y="1854394"/>
            <a:ext cx="1284142" cy="85193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Discovery Call</a:t>
            </a:r>
          </a:p>
        </p:txBody>
      </p:sp>
      <p:sp>
        <p:nvSpPr>
          <p:cNvPr id="24" name="Rectangle: Rounded Corners 23"/>
          <p:cNvSpPr/>
          <p:nvPr/>
        </p:nvSpPr>
        <p:spPr>
          <a:xfrm>
            <a:off x="1631449" y="1854394"/>
            <a:ext cx="1284142" cy="85193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Technical Worksheet</a:t>
            </a:r>
          </a:p>
        </p:txBody>
      </p:sp>
      <p:sp>
        <p:nvSpPr>
          <p:cNvPr id="25" name="Rectangle: Rounded Corners 24"/>
          <p:cNvSpPr/>
          <p:nvPr/>
        </p:nvSpPr>
        <p:spPr>
          <a:xfrm>
            <a:off x="3157498" y="1854394"/>
            <a:ext cx="1284142" cy="85193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Technical Call</a:t>
            </a:r>
          </a:p>
        </p:txBody>
      </p:sp>
      <p:sp>
        <p:nvSpPr>
          <p:cNvPr id="26" name="Rectangle: Rounded Corners 25"/>
          <p:cNvSpPr/>
          <p:nvPr/>
        </p:nvSpPr>
        <p:spPr>
          <a:xfrm>
            <a:off x="4684127" y="1854394"/>
            <a:ext cx="1284142" cy="8519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Design Meeting</a:t>
            </a:r>
          </a:p>
        </p:txBody>
      </p:sp>
      <p:sp>
        <p:nvSpPr>
          <p:cNvPr id="29" name="Rectangle: Rounded Corners 28"/>
          <p:cNvSpPr/>
          <p:nvPr/>
        </p:nvSpPr>
        <p:spPr>
          <a:xfrm>
            <a:off x="9283615" y="1854394"/>
            <a:ext cx="1284142" cy="8519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Data</a:t>
            </a:r>
            <a:br>
              <a:rPr lang="en-US" sz="1400" dirty="0"/>
            </a:br>
            <a:r>
              <a:rPr lang="en-US" sz="1400" dirty="0"/>
              <a:t>Q/A</a:t>
            </a:r>
          </a:p>
        </p:txBody>
      </p:sp>
      <p:sp>
        <p:nvSpPr>
          <p:cNvPr id="30" name="Rectangle: Rounded Corners 29"/>
          <p:cNvSpPr/>
          <p:nvPr/>
        </p:nvSpPr>
        <p:spPr>
          <a:xfrm>
            <a:off x="10789362" y="1854394"/>
            <a:ext cx="1284142" cy="8519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Beta Testing/ Site Review</a:t>
            </a:r>
          </a:p>
        </p:txBody>
      </p:sp>
      <p:sp>
        <p:nvSpPr>
          <p:cNvPr id="27" name="Rectangle: Rounded Corners 26"/>
          <p:cNvSpPr/>
          <p:nvPr/>
        </p:nvSpPr>
        <p:spPr>
          <a:xfrm>
            <a:off x="6210055" y="1854395"/>
            <a:ext cx="2807034" cy="8519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Site Design</a:t>
            </a:r>
          </a:p>
          <a:p>
            <a:pPr algn="ctr"/>
            <a:r>
              <a:rPr lang="en-US" sz="1400" dirty="0"/>
              <a:t>and Setup</a:t>
            </a:r>
          </a:p>
        </p:txBody>
      </p:sp>
      <p:sp>
        <p:nvSpPr>
          <p:cNvPr id="31" name="Rectangle: Rounded Corners 30"/>
          <p:cNvSpPr/>
          <p:nvPr/>
        </p:nvSpPr>
        <p:spPr>
          <a:xfrm>
            <a:off x="6210055" y="2872889"/>
            <a:ext cx="2807034" cy="8519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Higher Logic Academy</a:t>
            </a:r>
          </a:p>
        </p:txBody>
      </p:sp>
      <p:sp>
        <p:nvSpPr>
          <p:cNvPr id="32" name="Rectangle: Rounded Corners 31"/>
          <p:cNvSpPr/>
          <p:nvPr/>
        </p:nvSpPr>
        <p:spPr>
          <a:xfrm>
            <a:off x="4683307" y="3896331"/>
            <a:ext cx="4333782" cy="85193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Integration and</a:t>
            </a:r>
            <a:br>
              <a:rPr lang="en-US" sz="1400" dirty="0"/>
            </a:br>
            <a:r>
              <a:rPr lang="en-US" sz="1400" dirty="0"/>
              <a:t>SSO Development</a:t>
            </a:r>
          </a:p>
        </p:txBody>
      </p:sp>
      <p:sp>
        <p:nvSpPr>
          <p:cNvPr id="33" name="Rectangle: Rounded Corners 32"/>
          <p:cNvSpPr/>
          <p:nvPr/>
        </p:nvSpPr>
        <p:spPr>
          <a:xfrm>
            <a:off x="1631450" y="4919772"/>
            <a:ext cx="10442054" cy="85193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Training, Engagement Strategy and Testing</a:t>
            </a:r>
          </a:p>
        </p:txBody>
      </p:sp>
    </p:spTree>
    <p:extLst>
      <p:ext uri="{BB962C8B-B14F-4D97-AF65-F5344CB8AC3E}">
        <p14:creationId xmlns:p14="http://schemas.microsoft.com/office/powerpoint/2010/main" val="201244550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47"/>
          <p:cNvSpPr/>
          <p:nvPr/>
        </p:nvSpPr>
        <p:spPr>
          <a:xfrm>
            <a:off x="0" y="5934069"/>
            <a:ext cx="12192000" cy="14487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3888" y="-574810"/>
            <a:ext cx="2327493" cy="546961"/>
          </a:xfrm>
          <a:prstGeom prst="rect">
            <a:avLst/>
          </a:prstGeom>
        </p:spPr>
      </p:pic>
      <p:pic>
        <p:nvPicPr>
          <p:cNvPr id="24" name="Picture 16" descr="http://carusocrm.com.au/wp-content/uploads/2014/01/MicrosoftDynamicsCR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4633" y="2403475"/>
            <a:ext cx="24003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2" descr="http://www.eceltic.ie/wp-content/uploads/2013/11/logo_sugarcrm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5777" y="2401888"/>
            <a:ext cx="1426633"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4910" y="5886451"/>
            <a:ext cx="175683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4" descr="prote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3477" y="2463800"/>
            <a:ext cx="1797049"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3" descr="graphic_logo_acgi">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3961" y="4951412"/>
            <a:ext cx="1680633" cy="38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6361" y="2127251"/>
            <a:ext cx="19558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5177" y="2541588"/>
            <a:ext cx="1962149"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2478" y="1379538"/>
            <a:ext cx="2207683"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19311" y="5372101"/>
            <a:ext cx="1295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24" descr="C:\Users\Mark.HL\AppData\Local\Microsoft\Windows\Temporary Internet Files\Content.Outlook\PAO78L9F\MemberMax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95680" y="193675"/>
            <a:ext cx="2032000"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90710" y="1841500"/>
            <a:ext cx="1949449" cy="58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11877" y="3684587"/>
            <a:ext cx="941916"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9477" y="1825626"/>
            <a:ext cx="2408767" cy="32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68877" y="5800726"/>
            <a:ext cx="2266949"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Aptif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7461" y="3713163"/>
            <a:ext cx="1475317"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5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11877" y="820738"/>
            <a:ext cx="2514600" cy="53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5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68878" y="4837112"/>
            <a:ext cx="2385483"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58"/>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01343" y="2955925"/>
            <a:ext cx="18923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59"/>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21161" y="3748087"/>
            <a:ext cx="1477433"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60"/>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41810" y="4460876"/>
            <a:ext cx="1957916"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61"/>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52910" y="2994025"/>
            <a:ext cx="1780116"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 descr="Abila"/>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271395" y="766762"/>
            <a:ext cx="155786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 descr="http://advsol.com/ASI/images/Asi2013/images/logo.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931794" y="449263"/>
            <a:ext cx="2876551"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 descr="NOAH Logo"/>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46311" y="4235451"/>
            <a:ext cx="1631949"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8" descr="Timberlake AS Logo RGB"/>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596861" y="4359276"/>
            <a:ext cx="1638300" cy="33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12" descr="Blackbaud: Software for Nonprofits"/>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563494" y="6284913"/>
            <a:ext cx="26035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28128" y="5438776"/>
            <a:ext cx="2408767"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18" descr="http://www.membee.com/images/logo.gif"/>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53595" y="6343650"/>
            <a:ext cx="2178051"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2" descr="https://higherlogicdownload.s3.amazonaws.com/HUG/1a06626d-1fa2-484b-b5c0-fb7c2be7f397/UploadedImages/www/images/partner-logos/platform-partners/cobalt_logo.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586277" y="2992438"/>
            <a:ext cx="1657349"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2" descr="http://www.i2integration.com/portals/0/Logos/Tech%20Logos/imis-logo.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150744" y="-431801"/>
            <a:ext cx="1727200" cy="86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4" descr="http://www.builderfusion.com/bf/website/mobile/img/BuilderFusionLogo.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834428" y="3473450"/>
            <a:ext cx="14478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13"/>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922395" y="1231901"/>
            <a:ext cx="2540000" cy="56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2" descr="https://media.licdn.com/media/p/2/000/021/12f/237199c.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186228" y="1427163"/>
            <a:ext cx="12700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4" descr="http://metaversemodsquad.com/wp-content/uploads/2012/04/Parature-Logo_4c-copy2.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5377594" y="3521074"/>
            <a:ext cx="21590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2" descr="http://venturebeat.files.wordpress.com/2012/01/desk-com-logo_-2-color_1000x200.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4193623" y="3552824"/>
            <a:ext cx="1780117"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4" descr="http://www.zendesk.com/wp-content/themes/zendesk-twentyeleven/img/p-brand/downloads/Logo/Zendesk_logo_RGB.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4210557" y="2951162"/>
            <a:ext cx="1782233"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 descr="http://www.figleaf.com/sites/default/files/ektron.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4843441" y="862012"/>
            <a:ext cx="1341967"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8" descr="http://www.kentico.com/kenticocom/media/Logos/Kentico_2D_CMStag_width1200px.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4559808" y="271461"/>
            <a:ext cx="1585383" cy="415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10" descr="http://www.fusionworkshop.co.uk/%7E/media/Images/Partners/sitecore-secondary.ashx?mw=266"/>
          <p:cNvPicPr>
            <a:picLocks noChangeAspect="1" noChangeArrowheads="1"/>
          </p:cNvPicPr>
          <p:nvPr/>
        </p:nvPicPr>
        <p:blipFill>
          <a:blip r:embed="rId42" cstate="print">
            <a:extLst>
              <a:ext uri="{28A0092B-C50C-407E-A947-70E740481C1C}">
                <a14:useLocalDpi xmlns:a14="http://schemas.microsoft.com/office/drawing/2010/main" val="0"/>
              </a:ext>
            </a:extLst>
          </a:blip>
          <a:srcRect t="34607" b="35318"/>
          <a:stretch>
            <a:fillRect/>
          </a:stretch>
        </p:blipFill>
        <p:spPr bwMode="auto">
          <a:xfrm>
            <a:off x="16570641" y="276225"/>
            <a:ext cx="1585383"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1"/>
          <p:cNvPicPr>
            <a:picLocks noChangeAspect="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3924808" y="5548312"/>
            <a:ext cx="21971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2"/>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6701874" y="5492749"/>
            <a:ext cx="16510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Picture 2" descr="http://www.gettysburg.edu/dotAsset/0bf7c0b7-b218-49ae-aa3a-c45e75d1765e.png&amp;random=33870"/>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3465084" y="1183481"/>
            <a:ext cx="6223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3"/>
          <p:cNvPicPr>
            <a:picLocks noChangeAspect="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3723725" y="36511"/>
            <a:ext cx="641351"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6" descr="https://lh4.googleusercontent.com/9Difi9bypu9-FoUsfFWpX6odYLLjXQk_q0aPxZBSFynecMOSLoKRKWRWIfZdXRGOdXMZCahrLBG6vWrwIeT-A26iDjTucgFVCP0Fuzr79BHW5kLJ3sw"/>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3075617" y="557651"/>
            <a:ext cx="700617"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8" descr="http://www.leadgenix.com/wp-content/uploads/2013/10/twitter_logo1-Copy.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986860" y="20636"/>
            <a:ext cx="668867"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10" descr="http://www.emarketingcreative.com/wp-content/uploads/2013/05/wordpress_logo.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3866599" y="566136"/>
            <a:ext cx="679451"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 name="Picture 5"/>
          <p:cNvPicPr>
            <a:picLocks noChangeAspect="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3909990" y="6405563"/>
            <a:ext cx="221191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6"/>
          <p:cNvPicPr>
            <a:picLocks noChangeAspect="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6397074" y="4822825"/>
            <a:ext cx="2129367" cy="62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1023"/>
          <p:cNvPicPr>
            <a:picLocks noChangeAspect="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3909990" y="4506912"/>
            <a:ext cx="22352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 name="Picture 14" descr="https://encrypted-tbn1.gstatic.com/images?q=tbn:ANd9GcRTTyQDpqYHSsuAUGV2YrKUH4sUOQ8yx900g0zTtAd-c8SsOm1Xew"/>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6701874" y="2844722"/>
            <a:ext cx="2311400"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 name="Picture 2" descr="http://cdn2.hubspot.net/hub/53/file-317054283-png/assets/hubspot_public_assets/images/HubSpotLogo_Dark_Web_Flat.png?t=1380034252000"/>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4166371" y="2471198"/>
            <a:ext cx="1687093" cy="362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 name="Picture 10" descr="Boxwood-Logo-Small"/>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16828874" y="1724025"/>
            <a:ext cx="26543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14" descr="JobTarget logo"/>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12932090" y="1485900"/>
            <a:ext cx="3638551"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5734159" y="702515"/>
            <a:ext cx="4743424" cy="4743420"/>
            <a:chOff x="5856524" y="785682"/>
            <a:chExt cx="4743424" cy="4743420"/>
          </a:xfrm>
        </p:grpSpPr>
        <p:grpSp>
          <p:nvGrpSpPr>
            <p:cNvPr id="5" name="Group 4"/>
            <p:cNvGrpSpPr/>
            <p:nvPr/>
          </p:nvGrpSpPr>
          <p:grpSpPr>
            <a:xfrm>
              <a:off x="5856524" y="785682"/>
              <a:ext cx="4743424" cy="4743420"/>
              <a:chOff x="5856524" y="856049"/>
              <a:chExt cx="4743424" cy="4743420"/>
            </a:xfrm>
          </p:grpSpPr>
          <p:sp>
            <p:nvSpPr>
              <p:cNvPr id="82" name="Donut 81"/>
              <p:cNvSpPr/>
              <p:nvPr/>
            </p:nvSpPr>
            <p:spPr>
              <a:xfrm>
                <a:off x="6238967" y="1238491"/>
                <a:ext cx="3978538" cy="3978534"/>
              </a:xfrm>
              <a:prstGeom prst="donut">
                <a:avLst>
                  <a:gd name="adj" fmla="val 15665"/>
                </a:avLst>
              </a:prstGeom>
              <a:gradFill flip="none" rotWithShape="1">
                <a:gsLst>
                  <a:gs pos="0">
                    <a:srgbClr val="262727"/>
                  </a:gs>
                  <a:gs pos="60000">
                    <a:schemeClr val="tx2">
                      <a:alpha val="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Open Sans"/>
                </a:endParaRPr>
              </a:p>
            </p:txBody>
          </p:sp>
          <p:sp>
            <p:nvSpPr>
              <p:cNvPr id="83" name="Circular Arrow 82"/>
              <p:cNvSpPr/>
              <p:nvPr/>
            </p:nvSpPr>
            <p:spPr>
              <a:xfrm rot="20066174">
                <a:off x="5856524" y="856052"/>
                <a:ext cx="4743424" cy="4743416"/>
              </a:xfrm>
              <a:prstGeom prst="circularArrow">
                <a:avLst>
                  <a:gd name="adj1" fmla="val 5364"/>
                  <a:gd name="adj2" fmla="val 363669"/>
                  <a:gd name="adj3" fmla="val 20413754"/>
                  <a:gd name="adj4" fmla="val 18796303"/>
                  <a:gd name="adj5" fmla="val 4396"/>
                </a:avLst>
              </a:prstGeom>
              <a:gradFill flip="none" rotWithShape="1">
                <a:gsLst>
                  <a:gs pos="0">
                    <a:sysClr val="window" lastClr="FFFFFF">
                      <a:alpha val="0"/>
                    </a:sysClr>
                  </a:gs>
                  <a:gs pos="100000">
                    <a:schemeClr val="tx1"/>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84" name="Circular Arrow 83"/>
              <p:cNvSpPr/>
              <p:nvPr/>
            </p:nvSpPr>
            <p:spPr>
              <a:xfrm rot="2502878">
                <a:off x="5856524" y="856052"/>
                <a:ext cx="4743424" cy="4743416"/>
              </a:xfrm>
              <a:prstGeom prst="circularArrow">
                <a:avLst>
                  <a:gd name="adj1" fmla="val 5364"/>
                  <a:gd name="adj2" fmla="val 363669"/>
                  <a:gd name="adj3" fmla="val 20413754"/>
                  <a:gd name="adj4" fmla="val 18838275"/>
                  <a:gd name="adj5" fmla="val 4396"/>
                </a:avLst>
              </a:prstGeom>
              <a:gradFill flip="none" rotWithShape="1">
                <a:gsLst>
                  <a:gs pos="0">
                    <a:sysClr val="window" lastClr="FFFFFF">
                      <a:alpha val="0"/>
                    </a:sysClr>
                  </a:gs>
                  <a:gs pos="100000">
                    <a:schemeClr val="accent4"/>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85" name="Circular Arrow 84"/>
              <p:cNvSpPr/>
              <p:nvPr/>
            </p:nvSpPr>
            <p:spPr>
              <a:xfrm rot="7091047">
                <a:off x="5856525" y="856050"/>
                <a:ext cx="4743420" cy="4743418"/>
              </a:xfrm>
              <a:prstGeom prst="circularArrow">
                <a:avLst>
                  <a:gd name="adj1" fmla="val 5364"/>
                  <a:gd name="adj2" fmla="val 363669"/>
                  <a:gd name="adj3" fmla="val 20413754"/>
                  <a:gd name="adj4" fmla="val 18785254"/>
                  <a:gd name="adj5" fmla="val 4396"/>
                </a:avLst>
              </a:prstGeom>
              <a:gradFill flip="none" rotWithShape="1">
                <a:gsLst>
                  <a:gs pos="0">
                    <a:sysClr val="window" lastClr="FFFFFF">
                      <a:alpha val="0"/>
                    </a:sysClr>
                  </a:gs>
                  <a:gs pos="100000">
                    <a:schemeClr val="accent3"/>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86" name="Circular Arrow 85"/>
              <p:cNvSpPr/>
              <p:nvPr/>
            </p:nvSpPr>
            <p:spPr>
              <a:xfrm rot="11249660">
                <a:off x="5856524" y="856052"/>
                <a:ext cx="4743424" cy="4743416"/>
              </a:xfrm>
              <a:prstGeom prst="circularArrow">
                <a:avLst>
                  <a:gd name="adj1" fmla="val 5364"/>
                  <a:gd name="adj2" fmla="val 363669"/>
                  <a:gd name="adj3" fmla="val 20413754"/>
                  <a:gd name="adj4" fmla="val 18980366"/>
                  <a:gd name="adj5" fmla="val 4396"/>
                </a:avLst>
              </a:prstGeom>
              <a:gradFill flip="none" rotWithShape="1">
                <a:gsLst>
                  <a:gs pos="0">
                    <a:sysClr val="window" lastClr="FFFFFF">
                      <a:alpha val="0"/>
                    </a:sysClr>
                  </a:gs>
                  <a:gs pos="100000">
                    <a:schemeClr val="accent2"/>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sp>
            <p:nvSpPr>
              <p:cNvPr id="87" name="Circular Arrow 86"/>
              <p:cNvSpPr/>
              <p:nvPr/>
            </p:nvSpPr>
            <p:spPr>
              <a:xfrm rot="15672553">
                <a:off x="5856525" y="856050"/>
                <a:ext cx="4743420" cy="4743418"/>
              </a:xfrm>
              <a:prstGeom prst="circularArrow">
                <a:avLst>
                  <a:gd name="adj1" fmla="val 5364"/>
                  <a:gd name="adj2" fmla="val 363669"/>
                  <a:gd name="adj3" fmla="val 20413754"/>
                  <a:gd name="adj4" fmla="val 18918816"/>
                  <a:gd name="adj5" fmla="val 4396"/>
                </a:avLst>
              </a:prstGeom>
              <a:gradFill flip="none" rotWithShape="1">
                <a:gsLst>
                  <a:gs pos="0">
                    <a:sysClr val="window" lastClr="FFFFFF">
                      <a:alpha val="0"/>
                    </a:sysClr>
                  </a:gs>
                  <a:gs pos="100000">
                    <a:schemeClr val="tx2"/>
                  </a:gs>
                </a:gsLst>
                <a:lin ang="5400000" scaled="1"/>
                <a:tileRect/>
              </a:gradFill>
              <a:ln w="63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grpSp>
        <p:sp>
          <p:nvSpPr>
            <p:cNvPr id="81" name="Freeform 80"/>
            <p:cNvSpPr/>
            <p:nvPr/>
          </p:nvSpPr>
          <p:spPr>
            <a:xfrm>
              <a:off x="7255556" y="2162638"/>
              <a:ext cx="1977234" cy="1977233"/>
            </a:xfrm>
            <a:custGeom>
              <a:avLst/>
              <a:gdLst>
                <a:gd name="connsiteX0" fmla="*/ 0 w 970067"/>
                <a:gd name="connsiteY0" fmla="*/ 485034 h 970067"/>
                <a:gd name="connsiteX1" fmla="*/ 485034 w 970067"/>
                <a:gd name="connsiteY1" fmla="*/ 0 h 970067"/>
                <a:gd name="connsiteX2" fmla="*/ 970068 w 970067"/>
                <a:gd name="connsiteY2" fmla="*/ 485034 h 970067"/>
                <a:gd name="connsiteX3" fmla="*/ 485034 w 970067"/>
                <a:gd name="connsiteY3" fmla="*/ 970068 h 970067"/>
                <a:gd name="connsiteX4" fmla="*/ 0 w 970067"/>
                <a:gd name="connsiteY4" fmla="*/ 485034 h 97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67" h="970067">
                  <a:moveTo>
                    <a:pt x="0" y="485034"/>
                  </a:moveTo>
                  <a:cubicBezTo>
                    <a:pt x="0" y="217157"/>
                    <a:pt x="217157" y="0"/>
                    <a:pt x="485034" y="0"/>
                  </a:cubicBezTo>
                  <a:cubicBezTo>
                    <a:pt x="752911" y="0"/>
                    <a:pt x="970068" y="217157"/>
                    <a:pt x="970068" y="485034"/>
                  </a:cubicBezTo>
                  <a:cubicBezTo>
                    <a:pt x="970068" y="752911"/>
                    <a:pt x="752911" y="970068"/>
                    <a:pt x="485034" y="970068"/>
                  </a:cubicBezTo>
                  <a:cubicBezTo>
                    <a:pt x="217157" y="970068"/>
                    <a:pt x="0" y="752911"/>
                    <a:pt x="0" y="485034"/>
                  </a:cubicBezTo>
                  <a:close/>
                </a:path>
              </a:pathLst>
            </a:custGeom>
            <a:solidFill>
              <a:schemeClr val="tx2">
                <a:lumMod val="20000"/>
                <a:lumOff val="80000"/>
              </a:schemeClr>
            </a:solidFill>
            <a:ln w="38100" cap="flat" cmpd="sng" algn="ctr">
              <a:solidFill>
                <a:schemeClr val="bg1"/>
              </a:solidFill>
              <a:prstDash val="solid"/>
            </a:ln>
            <a:effectLst/>
          </p:spPr>
          <p:txBody>
            <a:bodyPr spcFirstLastPara="0" vert="horz" wrap="square" lIns="0" tIns="0" rIns="0" bIns="0" numCol="1" spcCol="1270" anchor="ctr" anchorCtr="0">
              <a:noAutofit/>
            </a:bodyPr>
            <a:lstStyle/>
            <a:p>
              <a:pPr lvl="0" algn="ctr" defTabSz="533400">
                <a:lnSpc>
                  <a:spcPct val="90000"/>
                </a:lnSpc>
                <a:spcBef>
                  <a:spcPct val="0"/>
                </a:spcBef>
                <a:spcAft>
                  <a:spcPct val="35000"/>
                </a:spcAft>
                <a:defRPr/>
              </a:pPr>
              <a:endParaRPr lang="en-US" sz="1600" b="1" kern="0" dirty="0">
                <a:solidFill>
                  <a:srgbClr val="FFFFFF"/>
                </a:solidFill>
                <a:latin typeface="Open Sans"/>
                <a:cs typeface="Arial" panose="020B0604020202020204" pitchFamily="34" charset="0"/>
              </a:endParaRPr>
            </a:p>
          </p:txBody>
        </p:sp>
      </p:grpSp>
      <p:pic>
        <p:nvPicPr>
          <p:cNvPr id="93" name="Picture 2" descr="Image result for salesforce"/>
          <p:cNvPicPr>
            <a:picLocks noChangeAspect="1" noChangeArrowheads="1"/>
          </p:cNvPicPr>
          <p:nvPr/>
        </p:nvPicPr>
        <p:blipFill>
          <a:blip r:embed="rId57" cstate="print">
            <a:extLst>
              <a:ext uri="{28A0092B-C50C-407E-A947-70E740481C1C}">
                <a14:useLocalDpi xmlns:a14="http://schemas.microsoft.com/office/drawing/2010/main" val="0"/>
              </a:ext>
            </a:extLst>
          </a:blip>
          <a:stretch>
            <a:fillRect/>
          </a:stretch>
        </p:blipFill>
        <p:spPr bwMode="auto">
          <a:xfrm>
            <a:off x="12746687" y="2932763"/>
            <a:ext cx="1436794" cy="901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 name="Picture 105"/>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12658946" y="4460876"/>
            <a:ext cx="1075340" cy="1073415"/>
          </a:xfrm>
          <a:prstGeom prst="ellipse">
            <a:avLst/>
          </a:prstGeom>
          <a:noFill/>
          <a:ln>
            <a:noFill/>
          </a:ln>
        </p:spPr>
      </p:pic>
      <p:pic>
        <p:nvPicPr>
          <p:cNvPr id="94" name="Picture 93"/>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808665" y="2280172"/>
            <a:ext cx="2048085" cy="425576"/>
          </a:xfrm>
          <a:prstGeom prst="roundRect">
            <a:avLst/>
          </a:prstGeom>
        </p:spPr>
      </p:pic>
      <p:sp>
        <p:nvSpPr>
          <p:cNvPr id="130" name="Rectangle 129"/>
          <p:cNvSpPr/>
          <p:nvPr/>
        </p:nvSpPr>
        <p:spPr>
          <a:xfrm>
            <a:off x="0" y="0"/>
            <a:ext cx="3446055" cy="5963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1" name="Rectangle 130"/>
          <p:cNvSpPr/>
          <p:nvPr/>
        </p:nvSpPr>
        <p:spPr>
          <a:xfrm>
            <a:off x="373655" y="2104702"/>
            <a:ext cx="2957185" cy="1754326"/>
          </a:xfrm>
          <a:prstGeom prst="rect">
            <a:avLst/>
          </a:prstGeom>
        </p:spPr>
        <p:txBody>
          <a:bodyPr wrap="square" lIns="0" tIns="0" rIns="0" bIns="0" anchor="ctr" anchorCtr="0">
            <a:noAutofit/>
          </a:bodyPr>
          <a:lstStyle/>
          <a:p>
            <a:r>
              <a:rPr lang="en-US" sz="3600" b="1" dirty="0">
                <a:solidFill>
                  <a:schemeClr val="bg1"/>
                </a:solidFill>
                <a:latin typeface="+mj-lt"/>
              </a:rPr>
              <a:t>Integration with critical systems</a:t>
            </a:r>
            <a:endParaRPr lang="en-US" dirty="0">
              <a:solidFill>
                <a:schemeClr val="bg1"/>
              </a:solidFill>
              <a:latin typeface="+mj-lt"/>
            </a:endParaRPr>
          </a:p>
        </p:txBody>
      </p:sp>
      <p:pic>
        <p:nvPicPr>
          <p:cNvPr id="1026" name="Picture 2" descr="https://media.glassdoor.com/sqll/261855/euclid-technology-squarelogo.png"/>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4018270" y="3602340"/>
            <a:ext cx="935802" cy="930602"/>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478134" y="2096805"/>
            <a:ext cx="1677497" cy="709897"/>
          </a:xfrm>
          <a:prstGeom prst="rect">
            <a:avLst/>
          </a:prstGeom>
        </p:spPr>
      </p:pic>
      <p:pic>
        <p:nvPicPr>
          <p:cNvPr id="88" name="Picture 4" descr="Learn More about Silverbear Membership"/>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207649" y="2600324"/>
            <a:ext cx="1905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Image result for silverbear ltd"/>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636764" y="271461"/>
            <a:ext cx="933777" cy="9337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Image result for moodle"/>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6082203" y="4500054"/>
            <a:ext cx="948133" cy="94813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Image result for dotmaile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4268649" y="2217331"/>
            <a:ext cx="2003589" cy="68147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Related image"/>
          <p:cNvPicPr>
            <a:picLocks noChangeAspect="1" noChangeArrowheads="1"/>
          </p:cNvPicPr>
          <p:nvPr/>
        </p:nvPicPr>
        <p:blipFill rotWithShape="1">
          <a:blip r:embed="rId66">
            <a:extLst>
              <a:ext uri="{28A0092B-C50C-407E-A947-70E740481C1C}">
                <a14:useLocalDpi xmlns:a14="http://schemas.microsoft.com/office/drawing/2010/main" val="0"/>
              </a:ext>
            </a:extLst>
          </a:blip>
          <a:srcRect r="12454"/>
          <a:stretch/>
        </p:blipFill>
        <p:spPr bwMode="auto">
          <a:xfrm>
            <a:off x="9060260" y="4370645"/>
            <a:ext cx="1473395" cy="95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3395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Dynamics3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1305" y="790014"/>
            <a:ext cx="1823531" cy="12156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FUSIONSO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2460" y="3832415"/>
            <a:ext cx="3255635" cy="81390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1" descr="https://media.licdn.com/media/p/2/000/021/12f/237199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9494" y="3379873"/>
            <a:ext cx="1367271" cy="398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4" descr="prote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715" y="2507280"/>
            <a:ext cx="1526478"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3" descr="graphic_logo_acgi">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386" y="1582739"/>
            <a:ext cx="1812354"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34048" y="5513000"/>
            <a:ext cx="1661324"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2060" y="1815990"/>
            <a:ext cx="187528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91332" y="3334423"/>
            <a:ext cx="1535466"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24" descr="C:\Users\Mark.HL\AppData\Local\Microsoft\Windows\Temporary Internet Files\Content.Outlook\PAO78L9F\MemberMax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09913" y="3078306"/>
            <a:ext cx="1726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8912" y="3925408"/>
            <a:ext cx="1463905" cy="520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2060" y="4595812"/>
            <a:ext cx="2046090"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29260" y="1892800"/>
            <a:ext cx="1925628"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11" descr="Aptif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0465" y="318195"/>
            <a:ext cx="1253184"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1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37235" y="318195"/>
            <a:ext cx="2135988" cy="53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16"/>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56970" y="2276850"/>
            <a:ext cx="1607386"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1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66930" y="4158695"/>
            <a:ext cx="166492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1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28140" y="2125185"/>
            <a:ext cx="151389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21"/>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98940" y="2699305"/>
            <a:ext cx="240748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 name="Picture 1" descr="NOAH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2060" y="2978510"/>
            <a:ext cx="1190555" cy="525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2" descr="http://advsol.com/ASI/images/Asi2013/images/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41000" y="356230"/>
            <a:ext cx="1808758"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4" descr="http://www.vistaequitypartners.com/sites/default/files/company_logo/Aptean%20Logo%20-%20VEP%20Website.jpg?134434307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59205" y="4988887"/>
            <a:ext cx="2243866"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 name="Picture 6" descr="Timberlake AS Logo RGB"/>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24960" y="2660900"/>
            <a:ext cx="2256452" cy="53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8" descr="Blackbaud: Software for Nonprofit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7705" y="5086355"/>
            <a:ext cx="2211502"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 name="Picture 2" descr="https://higherlogicdownload.s3.amazonaws.com/HUG/1a06626d-1fa2-484b-b5c0-fb7c2be7f397/UploadedImages/www/images/partner-logos/platform-partners/cobalt_logo.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898095" y="3160165"/>
            <a:ext cx="1407812"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30"/>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052183" y="931922"/>
            <a:ext cx="2157562"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32"/>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382652" y="269278"/>
            <a:ext cx="1305770" cy="42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 name="Picture 34"/>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330840" y="1969610"/>
            <a:ext cx="2103624"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35"/>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03843" y="3887695"/>
            <a:ext cx="2619642"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7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25695" y="318195"/>
            <a:ext cx="1881845" cy="520620"/>
          </a:xfrm>
          <a:prstGeom prst="rect">
            <a:avLst/>
          </a:prstGeom>
        </p:spPr>
      </p:pic>
      <p:pic>
        <p:nvPicPr>
          <p:cNvPr id="82" name="Picture 2" descr="http://venturebeat.files.wordpress.com/2012/01/desk-com-logo_-2-color_1000x200.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782880" y="6232565"/>
            <a:ext cx="1512094"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Rectangle 83"/>
          <p:cNvSpPr/>
          <p:nvPr/>
        </p:nvSpPr>
        <p:spPr>
          <a:xfrm>
            <a:off x="0" y="6078944"/>
            <a:ext cx="4679951" cy="779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Picture 4"/>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72258" y="5796164"/>
            <a:ext cx="1952596"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14" descr="https://encrypted-tbn1.gstatic.com/images?q=tbn:ANd9GcRTTyQDpqYHSsuAUGV2YrKUH4sUOQ8yx900g0zTtAd-c8SsOm1Xew"/>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60184" y="5825737"/>
            <a:ext cx="19633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Picture 2" descr="http://www.parature.com/wp-content/themes/parature/images/logos/parature-logo-primary.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673545" y="6040540"/>
            <a:ext cx="2129350" cy="540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edia.glassdoor.com/sqll/261855/euclid-technology-squarelogo.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743005" y="5042010"/>
            <a:ext cx="999832" cy="8778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alesforce"/>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988135" y="971080"/>
            <a:ext cx="1285632" cy="7126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higherlogicdownload.s3.amazonaws.com/HL/f250d226-a106-4af9-b8cd-58cea88d67e9/UploadedImages/www/images/partners/platform-partners/neoncrm_logo_100x200.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929743" y="958884"/>
            <a:ext cx="1612441" cy="806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0"/>
          <a:stretch>
            <a:fillRect/>
          </a:stretch>
        </p:blipFill>
        <p:spPr>
          <a:xfrm>
            <a:off x="3492975" y="4784414"/>
            <a:ext cx="938099" cy="734398"/>
          </a:xfrm>
          <a:prstGeom prst="rect">
            <a:avLst/>
          </a:prstGeom>
        </p:spPr>
      </p:pic>
      <p:pic>
        <p:nvPicPr>
          <p:cNvPr id="44" name="Picture 8" descr="Image result for netsuite logo"/>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977950" y="4040272"/>
            <a:ext cx="1592004" cy="477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2"/>
          <a:stretch>
            <a:fillRect/>
          </a:stretch>
        </p:blipFill>
        <p:spPr>
          <a:xfrm>
            <a:off x="8089152" y="5615822"/>
            <a:ext cx="1619028" cy="509994"/>
          </a:xfrm>
          <a:prstGeom prst="rect">
            <a:avLst/>
          </a:prstGeom>
        </p:spPr>
      </p:pic>
      <p:pic>
        <p:nvPicPr>
          <p:cNvPr id="4" name="Picture 3"/>
          <p:cNvPicPr>
            <a:picLocks noChangeAspect="1"/>
          </p:cNvPicPr>
          <p:nvPr/>
        </p:nvPicPr>
        <p:blipFill>
          <a:blip r:embed="rId43"/>
          <a:stretch>
            <a:fillRect/>
          </a:stretch>
        </p:blipFill>
        <p:spPr>
          <a:xfrm>
            <a:off x="4542184" y="4837436"/>
            <a:ext cx="1236821" cy="575266"/>
          </a:xfrm>
          <a:prstGeom prst="rect">
            <a:avLst/>
          </a:prstGeom>
        </p:spPr>
      </p:pic>
      <p:pic>
        <p:nvPicPr>
          <p:cNvPr id="5" name="Picture 2" descr="Image result for sugarcrm"/>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293979" y="4528894"/>
            <a:ext cx="1201393" cy="8839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ssociation DNA by Biz-Zone Inc."/>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704158" y="1018148"/>
            <a:ext cx="1003382" cy="10033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silverbear.com/Portals/_default/Skins/Silverbear.com/images/textLogo.pn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802895" y="3350690"/>
            <a:ext cx="1612554" cy="38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21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47"/>
          <p:cNvSpPr/>
          <p:nvPr/>
        </p:nvSpPr>
        <p:spPr>
          <a:xfrm>
            <a:off x="0" y="1"/>
            <a:ext cx="12192000" cy="6858000"/>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7" name="Rectangle 6"/>
          <p:cNvSpPr/>
          <p:nvPr/>
        </p:nvSpPr>
        <p:spPr>
          <a:xfrm>
            <a:off x="3369244" y="0"/>
            <a:ext cx="88227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1" y="0"/>
            <a:ext cx="3254031" cy="59637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pPr>
              <a:lnSpc>
                <a:spcPct val="110000"/>
              </a:lnSpc>
            </a:pPr>
            <a:r>
              <a:rPr lang="en-US" sz="3000" b="1" dirty="0">
                <a:solidFill>
                  <a:prstClr val="white"/>
                </a:solidFill>
                <a:latin typeface="+mj-lt"/>
              </a:rPr>
              <a:t>CASE </a:t>
            </a:r>
            <a:br>
              <a:rPr lang="en-US" sz="3000" b="1" dirty="0">
                <a:solidFill>
                  <a:prstClr val="white"/>
                </a:solidFill>
                <a:latin typeface="+mj-lt"/>
              </a:rPr>
            </a:br>
            <a:r>
              <a:rPr lang="en-US" sz="3000" b="1" dirty="0">
                <a:solidFill>
                  <a:prstClr val="white"/>
                </a:solidFill>
                <a:latin typeface="+mj-lt"/>
              </a:rPr>
              <a:t>STUDY:</a:t>
            </a:r>
          </a:p>
          <a:p>
            <a:pPr>
              <a:lnSpc>
                <a:spcPct val="110000"/>
              </a:lnSpc>
            </a:pPr>
            <a:r>
              <a:rPr lang="en-US" sz="3000" b="1" dirty="0">
                <a:solidFill>
                  <a:prstClr val="white"/>
                </a:solidFill>
                <a:latin typeface="+mj-lt"/>
              </a:rPr>
              <a:t>Higher Logic AANAC</a:t>
            </a:r>
          </a:p>
        </p:txBody>
      </p:sp>
      <p:pic>
        <p:nvPicPr>
          <p:cNvPr id="4" name="Picture 1"/>
          <p:cNvPicPr>
            <a:picLocks noChangeAspect="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3407650" y="1"/>
            <a:ext cx="8735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18"/>
          <p:cNvSpPr/>
          <p:nvPr/>
        </p:nvSpPr>
        <p:spPr>
          <a:xfrm>
            <a:off x="0" y="6078946"/>
            <a:ext cx="3062006"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 y="6078946"/>
            <a:ext cx="3254030" cy="77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6700" y="6148753"/>
            <a:ext cx="2886075" cy="521467"/>
          </a:xfrm>
          <a:prstGeom prst="rect">
            <a:avLst/>
          </a:prstGeom>
        </p:spPr>
      </p:pic>
    </p:spTree>
    <p:extLst>
      <p:ext uri="{BB962C8B-B14F-4D97-AF65-F5344CB8AC3E}">
        <p14:creationId xmlns:p14="http://schemas.microsoft.com/office/powerpoint/2010/main" val="225478540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9283615" y="1201509"/>
            <a:ext cx="2908384" cy="2342705"/>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0" name="Rectangle 19"/>
          <p:cNvSpPr/>
          <p:nvPr/>
        </p:nvSpPr>
        <p:spPr>
          <a:xfrm>
            <a:off x="1141756" y="3659430"/>
            <a:ext cx="8026644" cy="2304300"/>
          </a:xfrm>
          <a:prstGeom prst="rect">
            <a:avLst/>
          </a:prstGeom>
          <a:solidFill>
            <a:schemeClr val="tx2"/>
          </a:solidFill>
          <a:ln w="19050">
            <a:noFill/>
          </a:ln>
        </p:spPr>
        <p:txBody>
          <a:bodyPr lIns="457200" tIns="0" rIns="91440" bIns="0" rtlCol="0" anchor="ctr" anchorCtr="0">
            <a:noAutofit/>
          </a:bodyPr>
          <a:lstStyle/>
          <a:p>
            <a:pPr marL="169863" lvl="0" indent="-169863">
              <a:lnSpc>
                <a:spcPct val="90000"/>
              </a:lnSpc>
              <a:spcBef>
                <a:spcPts val="1000"/>
              </a:spcBef>
              <a:defRPr/>
            </a:pPr>
            <a:r>
              <a:rPr lang="en-US" sz="2400" dirty="0">
                <a:solidFill>
                  <a:prstClr val="white"/>
                </a:solidFill>
                <a:latin typeface="+mj-lt"/>
              </a:rPr>
              <a:t>“	Higher Logic has become one of our </a:t>
            </a:r>
            <a:br>
              <a:rPr lang="en-US" sz="2400" dirty="0">
                <a:solidFill>
                  <a:prstClr val="white"/>
                </a:solidFill>
                <a:latin typeface="+mj-lt"/>
              </a:rPr>
            </a:br>
            <a:r>
              <a:rPr lang="en-US" sz="2400" b="1" dirty="0">
                <a:solidFill>
                  <a:prstClr val="white"/>
                </a:solidFill>
                <a:latin typeface="+mj-lt"/>
              </a:rPr>
              <a:t>most popular member benefits</a:t>
            </a:r>
            <a:r>
              <a:rPr lang="en-US" sz="2400" dirty="0">
                <a:solidFill>
                  <a:prstClr val="white"/>
                </a:solidFill>
                <a:latin typeface="+mj-lt"/>
              </a:rPr>
              <a:t>. Members </a:t>
            </a:r>
            <a:br>
              <a:rPr lang="en-US" sz="2400" dirty="0">
                <a:solidFill>
                  <a:prstClr val="white"/>
                </a:solidFill>
                <a:latin typeface="+mj-lt"/>
              </a:rPr>
            </a:br>
            <a:r>
              <a:rPr lang="en-US" sz="2400" dirty="0">
                <a:solidFill>
                  <a:prstClr val="white"/>
                </a:solidFill>
                <a:latin typeface="+mj-lt"/>
              </a:rPr>
              <a:t>say it’s an integral part of their work day.”</a:t>
            </a:r>
          </a:p>
        </p:txBody>
      </p:sp>
      <p:sp>
        <p:nvSpPr>
          <p:cNvPr id="2" name="Title 1"/>
          <p:cNvSpPr>
            <a:spLocks noGrp="1"/>
          </p:cNvSpPr>
          <p:nvPr>
            <p:ph type="title"/>
          </p:nvPr>
        </p:nvSpPr>
        <p:spPr/>
        <p:txBody>
          <a:bodyPr/>
          <a:lstStyle/>
          <a:p>
            <a:r>
              <a:rPr lang="en-US" dirty="0"/>
              <a:t>Happy Higher Logic Clients </a:t>
            </a:r>
          </a:p>
        </p:txBody>
      </p:sp>
      <p:sp>
        <p:nvSpPr>
          <p:cNvPr id="6" name="TextBox 5"/>
          <p:cNvSpPr txBox="1"/>
          <p:nvPr/>
        </p:nvSpPr>
        <p:spPr>
          <a:xfrm>
            <a:off x="7042680" y="6089362"/>
            <a:ext cx="4561241" cy="338554"/>
          </a:xfrm>
          <a:prstGeom prst="rect">
            <a:avLst/>
          </a:prstGeom>
          <a:noFill/>
        </p:spPr>
        <p:txBody>
          <a:bodyPr wrap="square" rtlCol="0">
            <a:spAutoFit/>
          </a:bodyPr>
          <a:lstStyle/>
          <a:p>
            <a:pPr algn="ctr"/>
            <a:r>
              <a:rPr lang="en-US" sz="1600" dirty="0">
                <a:solidFill>
                  <a:srgbClr val="75797D"/>
                </a:solidFill>
                <a:latin typeface="Open Sans" panose="020B0606030504020204" pitchFamily="34" charset="0"/>
                <a:ea typeface="Open Sans" panose="020B0606030504020204" pitchFamily="34" charset="0"/>
                <a:cs typeface="Open Sans" panose="020B0606030504020204" pitchFamily="34" charset="0"/>
              </a:rPr>
              <a:t>www.higherlogic.com/</a:t>
            </a:r>
            <a:r>
              <a:rPr lang="en-US" sz="1600" b="1" dirty="0">
                <a:solidFill>
                  <a:srgbClr val="75797D"/>
                </a:solidFill>
                <a:latin typeface="Open Sans" panose="020B0606030504020204" pitchFamily="34" charset="0"/>
                <a:ea typeface="Open Sans" panose="020B0606030504020204" pitchFamily="34" charset="0"/>
                <a:cs typeface="Open Sans" panose="020B0606030504020204" pitchFamily="34" charset="0"/>
              </a:rPr>
              <a:t>reviews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2453" y="2001267"/>
            <a:ext cx="2291500" cy="743188"/>
          </a:xfrm>
          <a:prstGeom prst="rect">
            <a:avLst/>
          </a:prstGeom>
          <a:noFill/>
          <a:ln>
            <a:noFill/>
          </a:ln>
        </p:spPr>
      </p:pic>
      <p:sp>
        <p:nvSpPr>
          <p:cNvPr id="29" name="Rectangle 28"/>
          <p:cNvSpPr/>
          <p:nvPr/>
        </p:nvSpPr>
        <p:spPr>
          <a:xfrm>
            <a:off x="1141754" y="1201511"/>
            <a:ext cx="8026645" cy="2342704"/>
          </a:xfrm>
          <a:prstGeom prst="rect">
            <a:avLst/>
          </a:prstGeom>
          <a:solidFill>
            <a:schemeClr val="tx2"/>
          </a:solidFill>
          <a:ln w="19050">
            <a:noFill/>
          </a:ln>
        </p:spPr>
        <p:txBody>
          <a:bodyPr lIns="457200" tIns="0" rIns="91440" bIns="0" rtlCol="0" anchor="ctr" anchorCtr="0">
            <a:noAutofit/>
          </a:bodyPr>
          <a:lstStyle/>
          <a:p>
            <a:pPr marL="169863" lvl="0" indent="-169863">
              <a:lnSpc>
                <a:spcPct val="90000"/>
              </a:lnSpc>
              <a:spcBef>
                <a:spcPts val="1000"/>
              </a:spcBef>
              <a:defRPr/>
            </a:pPr>
            <a:r>
              <a:rPr lang="en-US" sz="2400" dirty="0">
                <a:solidFill>
                  <a:prstClr val="white"/>
                </a:solidFill>
                <a:latin typeface="+mj-lt"/>
              </a:rPr>
              <a:t>“	Our </a:t>
            </a:r>
            <a:r>
              <a:rPr lang="en-US" sz="2400" b="1" dirty="0">
                <a:solidFill>
                  <a:prstClr val="white"/>
                </a:solidFill>
                <a:latin typeface="+mj-lt"/>
              </a:rPr>
              <a:t>engagement increased 300% </a:t>
            </a:r>
            <a:r>
              <a:rPr lang="en-US" sz="2400" dirty="0">
                <a:solidFill>
                  <a:prstClr val="white"/>
                </a:solidFill>
                <a:latin typeface="+mj-lt"/>
              </a:rPr>
              <a:t>in the last year! Higher Logic was instrumental in helping us educate our members on how to use their platform and that education really paid off.”</a:t>
            </a:r>
            <a:endParaRPr lang="en-US" sz="2100" b="1" dirty="0">
              <a:solidFill>
                <a:schemeClr val="accent2"/>
              </a:solidFill>
              <a:latin typeface="+mj-lt"/>
              <a:ea typeface="Open Sans" panose="020B0606030504020204" pitchFamily="34" charset="0"/>
              <a:cs typeface="Open Sans" panose="020B0606030504020204" pitchFamily="34" charset="0"/>
              <a:sym typeface="Calibri"/>
            </a:endParaRPr>
          </a:p>
        </p:txBody>
      </p:sp>
      <p:sp>
        <p:nvSpPr>
          <p:cNvPr id="34" name="Rectangle 33"/>
          <p:cNvSpPr/>
          <p:nvPr/>
        </p:nvSpPr>
        <p:spPr>
          <a:xfrm>
            <a:off x="9283615" y="3659430"/>
            <a:ext cx="2908384" cy="230430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050" name="Picture 2" descr="http://www.shapirofsg.com/sites/default/files/users/shapirofsg/images/njcpalogo2013.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tretch/>
        </p:blipFill>
        <p:spPr bwMode="auto">
          <a:xfrm>
            <a:off x="9475640" y="4388486"/>
            <a:ext cx="2545126" cy="8461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1" y="1201510"/>
            <a:ext cx="1026539" cy="4762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grpSp>
        <p:nvGrpSpPr>
          <p:cNvPr id="17" name="Group 16"/>
          <p:cNvGrpSpPr/>
          <p:nvPr/>
        </p:nvGrpSpPr>
        <p:grpSpPr>
          <a:xfrm>
            <a:off x="373655" y="2660900"/>
            <a:ext cx="1294810" cy="1872692"/>
            <a:chOff x="373655" y="2660900"/>
            <a:chExt cx="1294810" cy="1872692"/>
          </a:xfrm>
        </p:grpSpPr>
        <p:grpSp>
          <p:nvGrpSpPr>
            <p:cNvPr id="32" name="Group 31"/>
            <p:cNvGrpSpPr/>
            <p:nvPr/>
          </p:nvGrpSpPr>
          <p:grpSpPr>
            <a:xfrm>
              <a:off x="373655" y="2902008"/>
              <a:ext cx="1294810" cy="1294810"/>
              <a:chOff x="373655" y="2902008"/>
              <a:chExt cx="1294810" cy="1294810"/>
            </a:xfrm>
          </p:grpSpPr>
          <p:sp>
            <p:nvSpPr>
              <p:cNvPr id="24" name="Oval 23"/>
              <p:cNvSpPr/>
              <p:nvPr/>
            </p:nvSpPr>
            <p:spPr>
              <a:xfrm>
                <a:off x="373655" y="2902008"/>
                <a:ext cx="1294810" cy="129481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6597" y="3044950"/>
                <a:ext cx="1008926" cy="10089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en-US" sz="8800" dirty="0">
                  <a:solidFill>
                    <a:schemeClr val="bg1"/>
                  </a:solidFill>
                  <a:latin typeface="Open Sans"/>
                </a:endParaRPr>
              </a:p>
            </p:txBody>
          </p:sp>
        </p:grpSp>
        <p:sp>
          <p:nvSpPr>
            <p:cNvPr id="16" name="Rectangle 15"/>
            <p:cNvSpPr/>
            <p:nvPr/>
          </p:nvSpPr>
          <p:spPr>
            <a:xfrm>
              <a:off x="757705" y="2660900"/>
              <a:ext cx="559769" cy="1872692"/>
            </a:xfrm>
            <a:prstGeom prst="rect">
              <a:avLst/>
            </a:prstGeom>
          </p:spPr>
          <p:txBody>
            <a:bodyPr wrap="none">
              <a:spAutoFit/>
            </a:bodyPr>
            <a:lstStyle/>
            <a:p>
              <a:pPr lvl="0" algn="ctr">
                <a:lnSpc>
                  <a:spcPct val="150000"/>
                </a:lnSpc>
              </a:pPr>
              <a:r>
                <a:rPr lang="en-US" sz="8800" dirty="0">
                  <a:solidFill>
                    <a:prstClr val="white"/>
                  </a:solidFill>
                  <a:latin typeface="Open Sans"/>
                </a:rPr>
                <a:t>“</a:t>
              </a:r>
            </a:p>
          </p:txBody>
        </p:sp>
      </p:grpSp>
    </p:spTree>
    <p:extLst>
      <p:ext uri="{BB962C8B-B14F-4D97-AF65-F5344CB8AC3E}">
        <p14:creationId xmlns:p14="http://schemas.microsoft.com/office/powerpoint/2010/main" val="238042448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4" name="Rectangle 13"/>
          <p:cNvSpPr/>
          <p:nvPr/>
        </p:nvSpPr>
        <p:spPr>
          <a:xfrm>
            <a:off x="1141754" y="1201510"/>
            <a:ext cx="8026645" cy="4762219"/>
          </a:xfrm>
          <a:prstGeom prst="rect">
            <a:avLst/>
          </a:prstGeom>
          <a:solidFill>
            <a:schemeClr val="tx2"/>
          </a:solidFill>
          <a:ln w="19050">
            <a:noFill/>
          </a:ln>
        </p:spPr>
        <p:txBody>
          <a:bodyPr lIns="640080" tIns="0" rIns="91440" bIns="0" rtlCol="0" anchor="ctr" anchorCtr="0">
            <a:noAutofit/>
          </a:bodyPr>
          <a:lstStyle/>
          <a:p>
            <a:pPr marL="169863" lvl="0" indent="-169863">
              <a:lnSpc>
                <a:spcPct val="90000"/>
              </a:lnSpc>
              <a:spcBef>
                <a:spcPts val="1000"/>
              </a:spcBef>
              <a:defRPr/>
            </a:pPr>
            <a:r>
              <a:rPr lang="en-US" sz="2400" dirty="0">
                <a:solidFill>
                  <a:prstClr val="white"/>
                </a:solidFill>
                <a:latin typeface="+mj-lt"/>
              </a:rPr>
              <a:t>“	We’ve seen great success with the discussion </a:t>
            </a:r>
            <a:br>
              <a:rPr lang="en-US" sz="2400" dirty="0">
                <a:solidFill>
                  <a:prstClr val="white"/>
                </a:solidFill>
                <a:latin typeface="+mj-lt"/>
              </a:rPr>
            </a:br>
            <a:r>
              <a:rPr lang="en-US" sz="2400" dirty="0">
                <a:solidFill>
                  <a:prstClr val="white"/>
                </a:solidFill>
                <a:latin typeface="+mj-lt"/>
              </a:rPr>
              <a:t>group email sponsorships. Priced at $2,500 </a:t>
            </a:r>
            <a:br>
              <a:rPr lang="en-US" sz="2400" dirty="0">
                <a:solidFill>
                  <a:prstClr val="white"/>
                </a:solidFill>
                <a:latin typeface="+mj-lt"/>
              </a:rPr>
            </a:br>
            <a:r>
              <a:rPr lang="en-US" sz="2400" dirty="0">
                <a:solidFill>
                  <a:prstClr val="white"/>
                </a:solidFill>
                <a:latin typeface="+mj-lt"/>
              </a:rPr>
              <a:t>per month, this spot has been booked up all </a:t>
            </a:r>
            <a:br>
              <a:rPr lang="en-US" sz="2400" dirty="0">
                <a:solidFill>
                  <a:prstClr val="white"/>
                </a:solidFill>
                <a:latin typeface="+mj-lt"/>
              </a:rPr>
            </a:br>
            <a:r>
              <a:rPr lang="en-US" sz="2400" dirty="0">
                <a:solidFill>
                  <a:prstClr val="white"/>
                </a:solidFill>
                <a:latin typeface="+mj-lt"/>
              </a:rPr>
              <a:t>year long, and is completely booked for next </a:t>
            </a:r>
            <a:br>
              <a:rPr lang="en-US" sz="2400" dirty="0">
                <a:solidFill>
                  <a:prstClr val="white"/>
                </a:solidFill>
                <a:latin typeface="+mj-lt"/>
              </a:rPr>
            </a:br>
            <a:r>
              <a:rPr lang="en-US" sz="2400" dirty="0">
                <a:solidFill>
                  <a:prstClr val="white"/>
                </a:solidFill>
                <a:latin typeface="+mj-lt"/>
              </a:rPr>
              <a:t>year as well.” </a:t>
            </a:r>
          </a:p>
          <a:p>
            <a:pPr marL="169863" lvl="0" indent="-169863">
              <a:lnSpc>
                <a:spcPct val="90000"/>
              </a:lnSpc>
              <a:spcBef>
                <a:spcPts val="1000"/>
              </a:spcBef>
              <a:defRPr/>
            </a:pPr>
            <a:r>
              <a:rPr lang="en-US" sz="2400" dirty="0">
                <a:solidFill>
                  <a:prstClr val="white"/>
                </a:solidFill>
                <a:latin typeface="+mj-lt"/>
              </a:rPr>
              <a:t>	</a:t>
            </a:r>
            <a:r>
              <a:rPr lang="en-US" sz="2000" i="1" dirty="0">
                <a:solidFill>
                  <a:prstClr val="white"/>
                </a:solidFill>
                <a:latin typeface="+mj-lt"/>
              </a:rPr>
              <a:t>Greg Cook</a:t>
            </a:r>
            <a:br>
              <a:rPr lang="en-US" sz="2000" i="1" dirty="0">
                <a:solidFill>
                  <a:prstClr val="white"/>
                </a:solidFill>
                <a:latin typeface="+mj-lt"/>
              </a:rPr>
            </a:br>
            <a:r>
              <a:rPr lang="en-US" sz="2000" i="1" dirty="0">
                <a:solidFill>
                  <a:prstClr val="white"/>
                </a:solidFill>
                <a:latin typeface="+mj-lt"/>
              </a:rPr>
              <a:t>Senior Director of Advertising &amp; Media Solutions</a:t>
            </a:r>
          </a:p>
        </p:txBody>
      </p:sp>
      <p:sp>
        <p:nvSpPr>
          <p:cNvPr id="13" name="Rectangle 12"/>
          <p:cNvSpPr/>
          <p:nvPr/>
        </p:nvSpPr>
        <p:spPr>
          <a:xfrm>
            <a:off x="1" y="1201510"/>
            <a:ext cx="1026539" cy="4762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US" dirty="0">
              <a:solidFill>
                <a:schemeClr val="bg1"/>
              </a:solidFill>
            </a:endParaRPr>
          </a:p>
        </p:txBody>
      </p:sp>
      <p:sp>
        <p:nvSpPr>
          <p:cNvPr id="18" name="Rectangle 17"/>
          <p:cNvSpPr/>
          <p:nvPr/>
        </p:nvSpPr>
        <p:spPr>
          <a:xfrm>
            <a:off x="9283615" y="1201510"/>
            <a:ext cx="2908384" cy="476222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Title 1"/>
          <p:cNvSpPr>
            <a:spLocks noGrp="1"/>
          </p:cNvSpPr>
          <p:nvPr>
            <p:ph type="title"/>
          </p:nvPr>
        </p:nvSpPr>
        <p:spPr/>
        <p:txBody>
          <a:bodyPr/>
          <a:lstStyle/>
          <a:p>
            <a:r>
              <a:rPr lang="en-US" dirty="0"/>
              <a:t>Generate Additional Revenue </a:t>
            </a:r>
          </a:p>
        </p:txBody>
      </p:sp>
      <p:pic>
        <p:nvPicPr>
          <p:cNvPr id="3074" name="Picture 2" descr="http://matchprofranchising.com/wp-content/uploads/2015/01/IFA_Log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16" b="48839"/>
          <a:stretch/>
        </p:blipFill>
        <p:spPr bwMode="auto">
          <a:xfrm>
            <a:off x="9700872" y="2468875"/>
            <a:ext cx="2073870" cy="7668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higherlogicdownload.s3.amazonaws.com/HL/f7108c01-03f0-4562-bffc-dcb2f9bfa72b/UploadedImages/www/images/partners/solution_partners/ARP_logo_200x1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0178" y="3928265"/>
            <a:ext cx="2035259" cy="76322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73655" y="2660900"/>
            <a:ext cx="1294810" cy="1872692"/>
            <a:chOff x="373655" y="2660900"/>
            <a:chExt cx="1294810" cy="1872692"/>
          </a:xfrm>
        </p:grpSpPr>
        <p:grpSp>
          <p:nvGrpSpPr>
            <p:cNvPr id="23" name="Group 31"/>
            <p:cNvGrpSpPr/>
            <p:nvPr/>
          </p:nvGrpSpPr>
          <p:grpSpPr>
            <a:xfrm>
              <a:off x="373655" y="2902008"/>
              <a:ext cx="1294810" cy="1294810"/>
              <a:chOff x="373655" y="2902008"/>
              <a:chExt cx="1294810" cy="1294810"/>
            </a:xfrm>
          </p:grpSpPr>
          <p:sp>
            <p:nvSpPr>
              <p:cNvPr id="25" name="Oval 24"/>
              <p:cNvSpPr/>
              <p:nvPr/>
            </p:nvSpPr>
            <p:spPr>
              <a:xfrm>
                <a:off x="373655" y="2902008"/>
                <a:ext cx="1294810" cy="129481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16597" y="3044950"/>
                <a:ext cx="1008926" cy="10089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en-US" sz="8800" dirty="0">
                  <a:solidFill>
                    <a:schemeClr val="bg1"/>
                  </a:solidFill>
                  <a:latin typeface="Open Sans"/>
                </a:endParaRPr>
              </a:p>
            </p:txBody>
          </p:sp>
        </p:grpSp>
        <p:sp>
          <p:nvSpPr>
            <p:cNvPr id="24" name="Rectangle 23"/>
            <p:cNvSpPr/>
            <p:nvPr/>
          </p:nvSpPr>
          <p:spPr>
            <a:xfrm>
              <a:off x="757705" y="2660900"/>
              <a:ext cx="559769" cy="1872692"/>
            </a:xfrm>
            <a:prstGeom prst="rect">
              <a:avLst/>
            </a:prstGeom>
          </p:spPr>
          <p:txBody>
            <a:bodyPr wrap="none">
              <a:spAutoFit/>
            </a:bodyPr>
            <a:lstStyle/>
            <a:p>
              <a:pPr lvl="0" algn="ctr">
                <a:lnSpc>
                  <a:spcPct val="150000"/>
                </a:lnSpc>
              </a:pPr>
              <a:r>
                <a:rPr lang="en-US" sz="8800" dirty="0">
                  <a:solidFill>
                    <a:prstClr val="white"/>
                  </a:solidFill>
                  <a:latin typeface="Open Sans"/>
                </a:rPr>
                <a:t>“</a:t>
              </a:r>
            </a:p>
          </p:txBody>
        </p:sp>
      </p:grpSp>
    </p:spTree>
    <p:extLst>
      <p:ext uri="{BB962C8B-B14F-4D97-AF65-F5344CB8AC3E}">
        <p14:creationId xmlns:p14="http://schemas.microsoft.com/office/powerpoint/2010/main" val="385531844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50"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6" name="Shape 47"/>
          <p:cNvSpPr/>
          <p:nvPr/>
        </p:nvSpPr>
        <p:spPr>
          <a:xfrm>
            <a:off x="1" y="1201509"/>
            <a:ext cx="6019191" cy="691291"/>
          </a:xfrm>
          <a:prstGeom prst="rect">
            <a:avLst/>
          </a:prstGeom>
          <a:solidFill>
            <a:schemeClr val="tx1"/>
          </a:solidFill>
          <a:ln>
            <a:noFill/>
          </a:ln>
        </p:spPr>
        <p:txBody>
          <a:bodyPr lIns="274320" tIns="274320" rIns="137160" bIns="182880" anchor="t" anchorCtr="0">
            <a:noAutofit/>
          </a:bodyPr>
          <a:lstStyle/>
          <a:p>
            <a:pPr>
              <a:lnSpc>
                <a:spcPct val="90000"/>
              </a:lnSpc>
              <a:spcBef>
                <a:spcPts val="750"/>
              </a:spcBef>
              <a:spcAft>
                <a:spcPts val="750"/>
              </a:spcAft>
              <a:buClr>
                <a:schemeClr val="lt1"/>
              </a:buClr>
              <a:buSzPct val="100000"/>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MANY STARTING POINTS: </a:t>
            </a:r>
          </a:p>
        </p:txBody>
      </p:sp>
      <p:sp>
        <p:nvSpPr>
          <p:cNvPr id="45" name="Shape 47"/>
          <p:cNvSpPr/>
          <p:nvPr/>
        </p:nvSpPr>
        <p:spPr>
          <a:xfrm>
            <a:off x="0" y="1892800"/>
            <a:ext cx="6019189" cy="1315373"/>
          </a:xfrm>
          <a:prstGeom prst="rect">
            <a:avLst/>
          </a:prstGeom>
          <a:solidFill>
            <a:schemeClr val="bg1"/>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Calibri"/>
              <a:ea typeface="Calibri"/>
              <a:cs typeface="Calibri"/>
              <a:sym typeface="Calibri"/>
            </a:endParaRPr>
          </a:p>
        </p:txBody>
      </p:sp>
      <p:sp>
        <p:nvSpPr>
          <p:cNvPr id="37" name="Shape 47"/>
          <p:cNvSpPr/>
          <p:nvPr/>
        </p:nvSpPr>
        <p:spPr>
          <a:xfrm>
            <a:off x="6134405" y="1912297"/>
            <a:ext cx="6057595" cy="1315373"/>
          </a:xfrm>
          <a:prstGeom prst="rect">
            <a:avLst/>
          </a:prstGeom>
          <a:solidFill>
            <a:schemeClr val="bg1"/>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Calibri"/>
              <a:ea typeface="Calibri"/>
              <a:cs typeface="Calibri"/>
              <a:sym typeface="Calibri"/>
            </a:endParaRPr>
          </a:p>
        </p:txBody>
      </p:sp>
      <p:sp>
        <p:nvSpPr>
          <p:cNvPr id="42" name="Rectangle 41"/>
          <p:cNvSpPr/>
          <p:nvPr/>
        </p:nvSpPr>
        <p:spPr>
          <a:xfrm>
            <a:off x="1" y="3313784"/>
            <a:ext cx="12191999" cy="2649945"/>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Calibri"/>
              <a:ea typeface="Calibri"/>
              <a:cs typeface="Calibri"/>
              <a:sym typeface="Calibri"/>
            </a:endParaRPr>
          </a:p>
        </p:txBody>
      </p:sp>
      <p:sp>
        <p:nvSpPr>
          <p:cNvPr id="114" name="Shape 114"/>
          <p:cNvSpPr txBox="1">
            <a:spLocks noGrp="1"/>
          </p:cNvSpPr>
          <p:nvPr>
            <p:ph type="title"/>
          </p:nvPr>
        </p:nvSpPr>
        <p:spPr/>
        <p:txBody>
          <a:bodyPr/>
          <a:lstStyle/>
          <a:p>
            <a:pPr lvl="0"/>
            <a:r>
              <a:rPr lang="en-US" dirty="0">
                <a:sym typeface="Open Sans"/>
              </a:rPr>
              <a:t>Our Customers Reach the FINISH LINE</a:t>
            </a:r>
          </a:p>
        </p:txBody>
      </p:sp>
      <p:sp>
        <p:nvSpPr>
          <p:cNvPr id="43" name="Shape 47"/>
          <p:cNvSpPr/>
          <p:nvPr/>
        </p:nvSpPr>
        <p:spPr>
          <a:xfrm>
            <a:off x="6144802" y="1201510"/>
            <a:ext cx="6047199" cy="691290"/>
          </a:xfrm>
          <a:prstGeom prst="rect">
            <a:avLst/>
          </a:prstGeom>
          <a:solidFill>
            <a:schemeClr val="tx2"/>
          </a:solidFill>
          <a:ln>
            <a:noFill/>
          </a:ln>
        </p:spPr>
        <p:txBody>
          <a:bodyPr lIns="274320" tIns="274320" rIns="137160" bIns="182880" anchor="t" anchorCtr="0">
            <a:noAutofit/>
          </a:bodyPr>
          <a:lstStyle/>
          <a:p>
            <a:pPr>
              <a:lnSpc>
                <a:spcPct val="90000"/>
              </a:lnSpc>
              <a:spcBef>
                <a:spcPts val="750"/>
              </a:spcBef>
              <a:spcAft>
                <a:spcPts val="750"/>
              </a:spcAft>
              <a:buClr>
                <a:schemeClr val="lt1"/>
              </a:buClr>
              <a:buSzPct val="100000"/>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ONE FINISH LINE:</a:t>
            </a:r>
          </a:p>
        </p:txBody>
      </p:sp>
      <p:sp>
        <p:nvSpPr>
          <p:cNvPr id="44" name="Rectangle 43"/>
          <p:cNvSpPr/>
          <p:nvPr/>
        </p:nvSpPr>
        <p:spPr>
          <a:xfrm>
            <a:off x="6441645" y="2115766"/>
            <a:ext cx="4503780" cy="737159"/>
          </a:xfrm>
          <a:prstGeom prst="rect">
            <a:avLst/>
          </a:prstGeom>
        </p:spPr>
        <p:txBody>
          <a:bodyPr wrap="square" lIns="0" tIns="0" rIns="0" bIns="0" anchor="t" anchorCtr="0">
            <a:noAutofit/>
          </a:bodyPr>
          <a:lstStyle/>
          <a:p>
            <a:pPr>
              <a:lnSpc>
                <a:spcPct val="80000"/>
              </a:lnSpc>
              <a:spcBef>
                <a:spcPts val="750"/>
              </a:spcBef>
              <a:buClr>
                <a:srgbClr val="FFFFFF"/>
              </a:buClr>
              <a:buSzPct val="25000"/>
            </a:pPr>
            <a:r>
              <a:rPr lang="en-US" b="1" dirty="0">
                <a:solidFill>
                  <a:srgbClr val="262727"/>
                </a:solidFill>
                <a:latin typeface="Open Sans"/>
                <a:ea typeface="Calibri"/>
                <a:cs typeface="Calibri"/>
                <a:sym typeface="Calibri"/>
              </a:rPr>
              <a:t>ENGAGEMENT</a:t>
            </a:r>
            <a:r>
              <a:rPr lang="en-US" dirty="0">
                <a:solidFill>
                  <a:srgbClr val="262727"/>
                </a:solidFill>
                <a:latin typeface="Open Sans"/>
                <a:ea typeface="Calibri"/>
                <a:cs typeface="Calibri"/>
                <a:sym typeface="Calibri"/>
              </a:rPr>
              <a:t> = Continued usage, </a:t>
            </a:r>
            <a:br>
              <a:rPr lang="en-US" dirty="0">
                <a:solidFill>
                  <a:srgbClr val="262727"/>
                </a:solidFill>
                <a:latin typeface="Open Sans"/>
                <a:ea typeface="Calibri"/>
                <a:cs typeface="Calibri"/>
                <a:sym typeface="Calibri"/>
              </a:rPr>
            </a:br>
            <a:r>
              <a:rPr lang="en-US" dirty="0">
                <a:solidFill>
                  <a:srgbClr val="262727"/>
                </a:solidFill>
                <a:latin typeface="Open Sans"/>
                <a:ea typeface="Calibri"/>
                <a:cs typeface="Calibri"/>
                <a:sym typeface="Calibri"/>
              </a:rPr>
              <a:t>new sales, customer evangelists.</a:t>
            </a:r>
          </a:p>
        </p:txBody>
      </p:sp>
      <p:pic>
        <p:nvPicPr>
          <p:cNvPr id="115" name="Shape 116"/>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5788645" y="5211151"/>
            <a:ext cx="1169510" cy="543720"/>
          </a:xfrm>
          <a:prstGeom prst="rect">
            <a:avLst/>
          </a:prstGeom>
          <a:noFill/>
          <a:ln>
            <a:noFill/>
          </a:ln>
        </p:spPr>
      </p:pic>
      <p:pic>
        <p:nvPicPr>
          <p:cNvPr id="124" name="Shape 117"/>
          <p:cNvPicPr preferRelativeResize="0">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7469722" y="3514361"/>
            <a:ext cx="1143003" cy="640080"/>
          </a:xfrm>
          <a:prstGeom prst="rect">
            <a:avLst/>
          </a:prstGeom>
          <a:noFill/>
          <a:ln>
            <a:noFill/>
          </a:ln>
        </p:spPr>
      </p:pic>
      <p:pic>
        <p:nvPicPr>
          <p:cNvPr id="135" name="Shape 119"/>
          <p:cNvPicPr preferRelativeResize="0">
            <a:picLocks noChangeAspect="1"/>
          </p:cNvPicPr>
          <p:nvPr/>
        </p:nvPicPr>
        <p:blipFill rotWithShape="1">
          <a:blip r:embed="rId5" cstate="print">
            <a:alphaModFix/>
            <a:extLst>
              <a:ext uri="{28A0092B-C50C-407E-A947-70E740481C1C}">
                <a14:useLocalDpi xmlns:a14="http://schemas.microsoft.com/office/drawing/2010/main" val="0"/>
              </a:ext>
            </a:extLst>
          </a:blip>
          <a:srcRect/>
          <a:stretch/>
        </p:blipFill>
        <p:spPr>
          <a:xfrm>
            <a:off x="8915399" y="3617974"/>
            <a:ext cx="999466" cy="548640"/>
          </a:xfrm>
          <a:prstGeom prst="rect">
            <a:avLst/>
          </a:prstGeom>
          <a:noFill/>
          <a:ln>
            <a:noFill/>
          </a:ln>
        </p:spPr>
      </p:pic>
      <p:pic>
        <p:nvPicPr>
          <p:cNvPr id="136" name="Shape 120"/>
          <p:cNvPicPr preferRelativeResize="0">
            <a:picLocks noChangeAspect="1"/>
          </p:cNvPicPr>
          <p:nvPr/>
        </p:nvPicPr>
        <p:blipFill rotWithShape="1">
          <a:blip r:embed="rId6" cstate="print">
            <a:alphaModFix/>
            <a:extLst>
              <a:ext uri="{28A0092B-C50C-407E-A947-70E740481C1C}">
                <a14:useLocalDpi xmlns:a14="http://schemas.microsoft.com/office/drawing/2010/main" val="0"/>
              </a:ext>
            </a:extLst>
          </a:blip>
          <a:srcRect/>
          <a:stretch/>
        </p:blipFill>
        <p:spPr>
          <a:xfrm>
            <a:off x="5785598" y="4411407"/>
            <a:ext cx="762923" cy="640080"/>
          </a:xfrm>
          <a:prstGeom prst="rect">
            <a:avLst/>
          </a:prstGeom>
          <a:noFill/>
          <a:ln>
            <a:noFill/>
          </a:ln>
        </p:spPr>
      </p:pic>
      <p:pic>
        <p:nvPicPr>
          <p:cNvPr id="137" name="Shape 121"/>
          <p:cNvPicPr preferRelativeResize="0">
            <a:picLocks noChangeAspect="1"/>
          </p:cNvPicPr>
          <p:nvPr/>
        </p:nvPicPr>
        <p:blipFill rotWithShape="1">
          <a:blip r:embed="rId7" cstate="print">
            <a:alphaModFix/>
            <a:extLst>
              <a:ext uri="{28A0092B-C50C-407E-A947-70E740481C1C}">
                <a14:useLocalDpi xmlns:a14="http://schemas.microsoft.com/office/drawing/2010/main" val="0"/>
              </a:ext>
            </a:extLst>
          </a:blip>
          <a:srcRect/>
          <a:stretch/>
        </p:blipFill>
        <p:spPr>
          <a:xfrm>
            <a:off x="391665" y="3586280"/>
            <a:ext cx="1364570" cy="457200"/>
          </a:xfrm>
          <a:prstGeom prst="rect">
            <a:avLst/>
          </a:prstGeom>
          <a:noFill/>
          <a:ln>
            <a:noFill/>
          </a:ln>
        </p:spPr>
      </p:pic>
      <p:pic>
        <p:nvPicPr>
          <p:cNvPr id="138" name="Shape 122"/>
          <p:cNvPicPr preferRelativeResize="0"/>
          <p:nvPr/>
        </p:nvPicPr>
        <p:blipFill rotWithShape="1">
          <a:blip r:embed="rId8" cstate="print">
            <a:alphaModFix/>
            <a:extLst>
              <a:ext uri="{28A0092B-C50C-407E-A947-70E740481C1C}">
                <a14:useLocalDpi xmlns:a14="http://schemas.microsoft.com/office/drawing/2010/main" val="0"/>
              </a:ext>
            </a:extLst>
          </a:blip>
          <a:srcRect/>
          <a:stretch/>
        </p:blipFill>
        <p:spPr>
          <a:xfrm>
            <a:off x="4186905" y="4519625"/>
            <a:ext cx="1162393" cy="277967"/>
          </a:xfrm>
          <a:prstGeom prst="rect">
            <a:avLst/>
          </a:prstGeom>
          <a:noFill/>
          <a:ln>
            <a:noFill/>
          </a:ln>
        </p:spPr>
      </p:pic>
      <p:pic>
        <p:nvPicPr>
          <p:cNvPr id="139" name="Shape 123"/>
          <p:cNvPicPr preferRelativeResize="0">
            <a:picLocks noChangeAspect="1"/>
          </p:cNvPicPr>
          <p:nvPr/>
        </p:nvPicPr>
        <p:blipFill rotWithShape="1">
          <a:blip r:embed="rId9" cstate="print">
            <a:alphaModFix/>
            <a:extLst>
              <a:ext uri="{28A0092B-C50C-407E-A947-70E740481C1C}">
                <a14:useLocalDpi xmlns:a14="http://schemas.microsoft.com/office/drawing/2010/main" val="0"/>
              </a:ext>
            </a:extLst>
          </a:blip>
          <a:srcRect/>
          <a:stretch/>
        </p:blipFill>
        <p:spPr>
          <a:xfrm>
            <a:off x="3884467" y="5200897"/>
            <a:ext cx="604876" cy="617220"/>
          </a:xfrm>
          <a:prstGeom prst="rect">
            <a:avLst/>
          </a:prstGeom>
          <a:noFill/>
          <a:ln>
            <a:noFill/>
          </a:ln>
        </p:spPr>
      </p:pic>
      <p:pic>
        <p:nvPicPr>
          <p:cNvPr id="145" name="Shape 129"/>
          <p:cNvPicPr preferRelativeResize="0">
            <a:picLocks noChangeAspect="1"/>
          </p:cNvPicPr>
          <p:nvPr/>
        </p:nvPicPr>
        <p:blipFill rotWithShape="1">
          <a:blip r:embed="rId10" cstate="print">
            <a:alphaModFix/>
            <a:extLst>
              <a:ext uri="{28A0092B-C50C-407E-A947-70E740481C1C}">
                <a14:useLocalDpi xmlns:a14="http://schemas.microsoft.com/office/drawing/2010/main" val="0"/>
              </a:ext>
            </a:extLst>
          </a:blip>
          <a:srcRect/>
          <a:stretch/>
        </p:blipFill>
        <p:spPr>
          <a:xfrm>
            <a:off x="678443" y="5348476"/>
            <a:ext cx="891540" cy="356617"/>
          </a:xfrm>
          <a:prstGeom prst="rect">
            <a:avLst/>
          </a:prstGeom>
          <a:noFill/>
          <a:ln>
            <a:noFill/>
          </a:ln>
        </p:spPr>
      </p:pic>
      <p:pic>
        <p:nvPicPr>
          <p:cNvPr id="149" name="Shape 134"/>
          <p:cNvPicPr preferRelativeResize="0"/>
          <p:nvPr/>
        </p:nvPicPr>
        <p:blipFill rotWithShape="1">
          <a:blip r:embed="rId11" cstate="print">
            <a:alphaModFix/>
            <a:extLst>
              <a:ext uri="{28A0092B-C50C-407E-A947-70E740481C1C}">
                <a14:useLocalDpi xmlns:a14="http://schemas.microsoft.com/office/drawing/2010/main" val="0"/>
              </a:ext>
            </a:extLst>
          </a:blip>
          <a:srcRect/>
          <a:stretch/>
        </p:blipFill>
        <p:spPr>
          <a:xfrm>
            <a:off x="7184919" y="4491130"/>
            <a:ext cx="1535906" cy="442913"/>
          </a:xfrm>
          <a:prstGeom prst="rect">
            <a:avLst/>
          </a:prstGeom>
          <a:noFill/>
          <a:ln>
            <a:noFill/>
          </a:ln>
        </p:spPr>
      </p:pic>
      <p:pic>
        <p:nvPicPr>
          <p:cNvPr id="155" name="Picture 1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51816" y="3671860"/>
            <a:ext cx="1389216" cy="324216"/>
          </a:xfrm>
          <a:prstGeom prst="rect">
            <a:avLst/>
          </a:prstGeom>
        </p:spPr>
      </p:pic>
      <p:pic>
        <p:nvPicPr>
          <p:cNvPr id="156" name="Picture 1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3200" y="3505435"/>
            <a:ext cx="1348586" cy="539435"/>
          </a:xfrm>
          <a:prstGeom prst="rect">
            <a:avLst/>
          </a:prstGeom>
        </p:spPr>
      </p:pic>
      <p:pic>
        <p:nvPicPr>
          <p:cNvPr id="158" name="Picture 1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33600" y="5321044"/>
            <a:ext cx="1177222" cy="411480"/>
          </a:xfrm>
          <a:prstGeom prst="rect">
            <a:avLst/>
          </a:prstGeom>
        </p:spPr>
      </p:pic>
      <p:pic>
        <p:nvPicPr>
          <p:cNvPr id="159" name="Picture 1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43541" y="5321828"/>
            <a:ext cx="1668245" cy="409912"/>
          </a:xfrm>
          <a:prstGeom prst="rect">
            <a:avLst/>
          </a:prstGeom>
        </p:spPr>
      </p:pic>
      <p:pic>
        <p:nvPicPr>
          <p:cNvPr id="160" name="Picture 1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7571" y="5258558"/>
            <a:ext cx="462254" cy="501899"/>
          </a:xfrm>
          <a:prstGeom prst="rect">
            <a:avLst/>
          </a:prstGeom>
        </p:spPr>
      </p:pic>
      <p:pic>
        <p:nvPicPr>
          <p:cNvPr id="161" name="Picture 1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42495" y="4370030"/>
            <a:ext cx="716300" cy="716300"/>
          </a:xfrm>
          <a:prstGeom prst="rect">
            <a:avLst/>
          </a:prstGeom>
          <a:noFill/>
          <a:ln>
            <a:noFill/>
          </a:ln>
        </p:spPr>
      </p:pic>
      <p:sp>
        <p:nvSpPr>
          <p:cNvPr id="53" name="Shape 50"/>
          <p:cNvSpPr txBox="1"/>
          <p:nvPr/>
        </p:nvSpPr>
        <p:spPr>
          <a:xfrm>
            <a:off x="220034" y="2046420"/>
            <a:ext cx="5722346" cy="1075340"/>
          </a:xfrm>
          <a:prstGeom prst="rect">
            <a:avLst/>
          </a:prstGeom>
          <a:noFill/>
          <a:ln>
            <a:noFill/>
          </a:ln>
        </p:spPr>
        <p:txBody>
          <a:bodyPr lIns="68569" tIns="34275" rIns="68569" bIns="34275" anchor="t" anchorCtr="0">
            <a:noAutofit/>
          </a:bodyPr>
          <a:lstStyle/>
          <a:p>
            <a:pPr marL="149815" indent="-149815">
              <a:spcBef>
                <a:spcPts val="375"/>
              </a:spcBef>
              <a:spcAft>
                <a:spcPts val="0"/>
              </a:spcAft>
              <a:buClr>
                <a:schemeClr val="dk1"/>
              </a:buClr>
              <a:buSzPct val="100000"/>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sym typeface="Calibri"/>
              </a:rPr>
              <a:t>Increase Retention Rates</a:t>
            </a:r>
          </a:p>
          <a:p>
            <a:pPr marL="149815" indent="-149815">
              <a:spcBef>
                <a:spcPts val="375"/>
              </a:spcBef>
              <a:spcAft>
                <a:spcPts val="0"/>
              </a:spcAft>
              <a:buClr>
                <a:schemeClr val="dk1"/>
              </a:buClr>
              <a:buSzPct val="100000"/>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sym typeface="Calibri"/>
              </a:rPr>
              <a:t>Grow Member Base</a:t>
            </a:r>
          </a:p>
          <a:p>
            <a:pPr marL="149815" indent="-149815">
              <a:spcBef>
                <a:spcPts val="375"/>
              </a:spcBef>
              <a:spcAft>
                <a:spcPts val="0"/>
              </a:spcAft>
              <a:buClr>
                <a:schemeClr val="dk1"/>
              </a:buClr>
              <a:buSzPct val="100000"/>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sym typeface="Calibri"/>
              </a:rPr>
              <a:t>Expand Business Intelligence </a:t>
            </a:r>
          </a:p>
        </p:txBody>
      </p:sp>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61947" y="5258558"/>
            <a:ext cx="2335455" cy="602357"/>
          </a:xfrm>
          <a:prstGeom prst="rect">
            <a:avLst/>
          </a:prstGeom>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79086" y="3484539"/>
            <a:ext cx="1202726" cy="69954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6640" t="6885" r="7975"/>
          <a:stretch/>
        </p:blipFill>
        <p:spPr>
          <a:xfrm>
            <a:off x="10331967" y="4303774"/>
            <a:ext cx="1376861" cy="883692"/>
          </a:xfrm>
          <a:prstGeom prst="rect">
            <a:avLst/>
          </a:prstGeom>
        </p:spPr>
      </p:pic>
      <p:pic>
        <p:nvPicPr>
          <p:cNvPr id="17" name="Picture 1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31299" y="3538937"/>
            <a:ext cx="1513090" cy="590063"/>
          </a:xfrm>
          <a:prstGeom prst="rect">
            <a:avLst/>
          </a:prstGeom>
        </p:spPr>
      </p:pic>
      <p:pic>
        <p:nvPicPr>
          <p:cNvPr id="19" name="Picture 1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5793" y="4429064"/>
            <a:ext cx="1516840" cy="567043"/>
          </a:xfrm>
          <a:prstGeom prst="rect">
            <a:avLst/>
          </a:prstGeom>
        </p:spPr>
      </p:pic>
      <p:pic>
        <p:nvPicPr>
          <p:cNvPr id="23" name="Picture 22"/>
          <p:cNvPicPr>
            <a:picLocks noChangeAspect="1"/>
          </p:cNvPicPr>
          <p:nvPr/>
        </p:nvPicPr>
        <p:blipFill rotWithShape="1">
          <a:blip r:embed="rId23">
            <a:extLst>
              <a:ext uri="{28A0092B-C50C-407E-A947-70E740481C1C}">
                <a14:useLocalDpi xmlns:a14="http://schemas.microsoft.com/office/drawing/2010/main" val="0"/>
              </a:ext>
            </a:extLst>
          </a:blip>
          <a:srcRect l="15374" t="33924" r="16866" b="29714"/>
          <a:stretch/>
        </p:blipFill>
        <p:spPr>
          <a:xfrm>
            <a:off x="2031299" y="4437232"/>
            <a:ext cx="2052416" cy="550705"/>
          </a:xfrm>
          <a:prstGeom prst="rect">
            <a:avLst/>
          </a:prstGeom>
        </p:spPr>
      </p:pic>
    </p:spTree>
    <p:extLst>
      <p:ext uri="{BB962C8B-B14F-4D97-AF65-F5344CB8AC3E}">
        <p14:creationId xmlns:p14="http://schemas.microsoft.com/office/powerpoint/2010/main" val="252649713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Rectangle 7"/>
          <p:cNvSpPr/>
          <p:nvPr/>
        </p:nvSpPr>
        <p:spPr>
          <a:xfrm>
            <a:off x="-1" y="1201510"/>
            <a:ext cx="3973329" cy="476222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4109337" y="1201510"/>
            <a:ext cx="3973329" cy="476222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 name="Rectangle 9"/>
          <p:cNvSpPr/>
          <p:nvPr/>
        </p:nvSpPr>
        <p:spPr>
          <a:xfrm>
            <a:off x="8208277" y="1201510"/>
            <a:ext cx="3983724" cy="476222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Title 1"/>
          <p:cNvSpPr>
            <a:spLocks noGrp="1"/>
          </p:cNvSpPr>
          <p:nvPr>
            <p:ph type="title"/>
          </p:nvPr>
        </p:nvSpPr>
        <p:spPr/>
        <p:txBody>
          <a:bodyPr/>
          <a:lstStyle/>
          <a:p>
            <a:r>
              <a:rPr lang="en-US" dirty="0"/>
              <a:t>Your Success is Our Success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750" y="1753820"/>
            <a:ext cx="3780338" cy="3657600"/>
          </a:xfrm>
          <a:prstGeom prst="rect">
            <a:avLst/>
          </a:prstGeom>
        </p:spPr>
      </p:pic>
      <p:sp>
        <p:nvSpPr>
          <p:cNvPr id="6" name="TextBox 5"/>
          <p:cNvSpPr txBox="1"/>
          <p:nvPr/>
        </p:nvSpPr>
        <p:spPr>
          <a:xfrm>
            <a:off x="7042680" y="6089362"/>
            <a:ext cx="4561241" cy="338554"/>
          </a:xfrm>
          <a:prstGeom prst="rect">
            <a:avLst/>
          </a:prstGeom>
          <a:noFill/>
        </p:spPr>
        <p:txBody>
          <a:bodyPr wrap="square" rtlCol="0">
            <a:spAutoFit/>
          </a:bodyPr>
          <a:lstStyle/>
          <a:p>
            <a:pPr algn="ctr"/>
            <a:r>
              <a:rPr lang="en-US" sz="1600" dirty="0">
                <a:solidFill>
                  <a:srgbClr val="75797D"/>
                </a:solidFill>
                <a:latin typeface="Open Sans" panose="020B0606030504020204" pitchFamily="34" charset="0"/>
                <a:ea typeface="Open Sans" panose="020B0606030504020204" pitchFamily="34" charset="0"/>
                <a:cs typeface="Open Sans" panose="020B0606030504020204" pitchFamily="34" charset="0"/>
              </a:rPr>
              <a:t>www.higherlogic.com/</a:t>
            </a:r>
            <a:r>
              <a:rPr lang="en-US" sz="1600" b="1" dirty="0">
                <a:solidFill>
                  <a:srgbClr val="75797D"/>
                </a:solidFill>
                <a:latin typeface="Open Sans" panose="020B0606030504020204" pitchFamily="34" charset="0"/>
                <a:ea typeface="Open Sans" panose="020B0606030504020204" pitchFamily="34" charset="0"/>
                <a:cs typeface="Open Sans" panose="020B0606030504020204" pitchFamily="34" charset="0"/>
              </a:rPr>
              <a:t>resources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753820"/>
            <a:ext cx="3750532" cy="36576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46680" y="1639520"/>
            <a:ext cx="3807520" cy="3886200"/>
          </a:xfrm>
          <a:prstGeom prst="rect">
            <a:avLst/>
          </a:prstGeom>
        </p:spPr>
      </p:pic>
    </p:spTree>
    <p:extLst>
      <p:ext uri="{BB962C8B-B14F-4D97-AF65-F5344CB8AC3E}">
        <p14:creationId xmlns:p14="http://schemas.microsoft.com/office/powerpoint/2010/main" val="68454577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 name="Rectangle 12"/>
          <p:cNvSpPr/>
          <p:nvPr/>
        </p:nvSpPr>
        <p:spPr>
          <a:xfrm>
            <a:off x="-1" y="1201510"/>
            <a:ext cx="12192001" cy="4762220"/>
          </a:xfrm>
          <a:prstGeom prst="rect">
            <a:avLst/>
          </a:prstGeom>
          <a:solidFill>
            <a:schemeClr val="bg1"/>
          </a:solidFill>
          <a:ln w="19050">
            <a:noFill/>
          </a:ln>
        </p:spPr>
        <p:txBody>
          <a:bodyPr lIns="480060" tIns="342900" rIns="68569" bIns="34275" rtlCol="0" anchor="t" anchorCtr="0">
            <a:noAutofit/>
          </a:bodyPr>
          <a:lstStyle/>
          <a:p>
            <a:pPr algn="ctr">
              <a:lnSpc>
                <a:spcPct val="80000"/>
              </a:lnSpc>
              <a:spcBef>
                <a:spcPts val="750"/>
              </a:spcBef>
              <a:buClr>
                <a:schemeClr val="lt1"/>
              </a:buClr>
              <a:buSzPct val="25000"/>
            </a:pPr>
            <a:endParaRPr lang="en-US" sz="21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354164" y="190545"/>
            <a:ext cx="9524440" cy="4559536"/>
          </a:xfrm>
          <a:prstGeom prst="rect">
            <a:avLst/>
          </a:prstGeom>
          <a:noFill/>
          <a:ln>
            <a:noFill/>
          </a:ln>
        </p:spPr>
      </p:pic>
      <p:sp>
        <p:nvSpPr>
          <p:cNvPr id="6" name="Title 5"/>
          <p:cNvSpPr>
            <a:spLocks noGrp="1"/>
          </p:cNvSpPr>
          <p:nvPr>
            <p:ph type="title"/>
          </p:nvPr>
        </p:nvSpPr>
        <p:spPr/>
        <p:txBody>
          <a:bodyPr/>
          <a:lstStyle/>
          <a:p>
            <a:r>
              <a:rPr lang="en-US" dirty="0"/>
              <a:t>See Higher Logic in Action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4164" y="-1597024"/>
            <a:ext cx="7224065" cy="2743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755" y="1380445"/>
            <a:ext cx="9372270" cy="42245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1984" y="-1371600"/>
            <a:ext cx="5471803" cy="27432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8940" y="1603376"/>
            <a:ext cx="6085857" cy="27432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5386" y="4346576"/>
            <a:ext cx="6485295" cy="228282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54164" y="3764280"/>
            <a:ext cx="6085857" cy="2743200"/>
          </a:xfrm>
          <a:prstGeom prst="rect">
            <a:avLst/>
          </a:prstGeom>
        </p:spPr>
      </p:pic>
    </p:spTree>
    <p:extLst>
      <p:ext uri="{BB962C8B-B14F-4D97-AF65-F5344CB8AC3E}">
        <p14:creationId xmlns:p14="http://schemas.microsoft.com/office/powerpoint/2010/main" val="17679949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6" name="Rectangle 5"/>
          <p:cNvSpPr/>
          <p:nvPr/>
        </p:nvSpPr>
        <p:spPr>
          <a:xfrm>
            <a:off x="0" y="1201510"/>
            <a:ext cx="4482990" cy="4762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675" t="7066" r="12305" b="7066"/>
          <a:stretch/>
        </p:blipFill>
        <p:spPr>
          <a:xfrm>
            <a:off x="4598205" y="1201510"/>
            <a:ext cx="7593795" cy="4762220"/>
          </a:xfrm>
          <a:prstGeom prst="rect">
            <a:avLst/>
          </a:prstGeom>
          <a:noFill/>
          <a:ln>
            <a:noFill/>
          </a:ln>
        </p:spPr>
      </p:pic>
      <p:sp>
        <p:nvSpPr>
          <p:cNvPr id="2" name="Title 1"/>
          <p:cNvSpPr>
            <a:spLocks noGrp="1"/>
          </p:cNvSpPr>
          <p:nvPr>
            <p:ph type="title"/>
          </p:nvPr>
        </p:nvSpPr>
        <p:spPr/>
        <p:txBody>
          <a:bodyPr/>
          <a:lstStyle/>
          <a:p>
            <a:r>
              <a:rPr lang="en-US" dirty="0"/>
              <a:t>Higher Logic Builds Engagement </a:t>
            </a:r>
          </a:p>
        </p:txBody>
      </p:sp>
      <p:sp>
        <p:nvSpPr>
          <p:cNvPr id="7" name="Title 1"/>
          <p:cNvSpPr txBox="1">
            <a:spLocks/>
          </p:cNvSpPr>
          <p:nvPr/>
        </p:nvSpPr>
        <p:spPr>
          <a:xfrm>
            <a:off x="576078" y="1547155"/>
            <a:ext cx="3330838" cy="4109335"/>
          </a:xfrm>
          <a:prstGeom prst="rect">
            <a:avLst/>
          </a:prstGeom>
        </p:spPr>
        <p:txBody>
          <a:bodyPr anchor="ctr" anchorCtr="0"/>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Increase Engagement</a:t>
            </a:r>
          </a:p>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10000"/>
              </a:lnSpc>
              <a:spcBef>
                <a:spcPct val="0"/>
              </a:spcBef>
              <a:spcAft>
                <a:spcPts val="0"/>
              </a:spcAft>
              <a:buClrTx/>
              <a:buSzTx/>
              <a:buFontTx/>
              <a:buNone/>
              <a:tabLst/>
              <a:defRPr/>
            </a:pPr>
            <a:r>
              <a:rPr lang="en-US" sz="2400" b="1" dirty="0">
                <a:solidFill>
                  <a:schemeClr val="bg1"/>
                </a:solidFill>
                <a:latin typeface="+mj-lt"/>
                <a:ea typeface="Open Sans" panose="020B0606030504020204" pitchFamily="34" charset="0"/>
                <a:cs typeface="Open Sans" panose="020B0606030504020204" pitchFamily="34" charset="0"/>
              </a:rPr>
              <a:t>Track Volunteering</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2400" b="1" dirty="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Component Tools</a:t>
            </a:r>
          </a:p>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10000"/>
              </a:lnSpc>
              <a:spcBef>
                <a:spcPct val="0"/>
              </a:spcBef>
              <a:spcAft>
                <a:spcPts val="0"/>
              </a:spcAft>
              <a:buClrTx/>
              <a:buSzTx/>
              <a:buFontTx/>
              <a:buNone/>
              <a:tabLst/>
              <a:defRPr/>
            </a:pPr>
            <a:r>
              <a:rPr lang="en-US" sz="2400" b="1" dirty="0">
                <a:solidFill>
                  <a:schemeClr val="bg1"/>
                </a:solidFill>
                <a:latin typeface="+mj-lt"/>
                <a:ea typeface="Open Sans" panose="020B0606030504020204" pitchFamily="34" charset="0"/>
                <a:cs typeface="Open Sans" panose="020B0606030504020204" pitchFamily="34" charset="0"/>
              </a:rPr>
              <a:t>Learning Management</a:t>
            </a:r>
            <a:endPar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071240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Greg Pollack	</a:t>
            </a:r>
          </a:p>
        </p:txBody>
      </p:sp>
      <p:sp>
        <p:nvSpPr>
          <p:cNvPr id="3" name="Subtitle 2"/>
          <p:cNvSpPr>
            <a:spLocks noGrp="1"/>
          </p:cNvSpPr>
          <p:nvPr>
            <p:ph type="subTitle" idx="1"/>
          </p:nvPr>
        </p:nvSpPr>
        <p:spPr/>
        <p:txBody>
          <a:bodyPr/>
          <a:lstStyle/>
          <a:p>
            <a:r>
              <a:rPr lang="en-US" dirty="0"/>
              <a:t>Sales Manager</a:t>
            </a:r>
            <a:br>
              <a:rPr lang="en-US" dirty="0"/>
            </a:br>
            <a:r>
              <a:rPr lang="en-US" dirty="0"/>
              <a:t>Higher Logic</a:t>
            </a:r>
            <a:br>
              <a:rPr lang="en-US" dirty="0"/>
            </a:br>
            <a:r>
              <a:rPr lang="en-US" dirty="0"/>
              <a:t>Greg@higherogic.com</a:t>
            </a:r>
            <a:br>
              <a:rPr lang="en-US" dirty="0"/>
            </a:br>
            <a:r>
              <a:rPr lang="en-US" b="1" dirty="0"/>
              <a:t>www.higherlogic.com </a:t>
            </a:r>
          </a:p>
        </p:txBody>
      </p:sp>
    </p:spTree>
    <p:extLst>
      <p:ext uri="{BB962C8B-B14F-4D97-AF65-F5344CB8AC3E}">
        <p14:creationId xmlns:p14="http://schemas.microsoft.com/office/powerpoint/2010/main" val="7929139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36" name="Picture 35" descr="BusPeopleUsingDevic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9120" y="1201510"/>
            <a:ext cx="9782880" cy="4762220"/>
          </a:xfrm>
          <a:prstGeom prst="rect">
            <a:avLst/>
          </a:prstGeom>
          <a:noFill/>
          <a:ln>
            <a:noFill/>
          </a:ln>
        </p:spPr>
      </p:pic>
      <p:sp>
        <p:nvSpPr>
          <p:cNvPr id="39" name="Shape 47"/>
          <p:cNvSpPr/>
          <p:nvPr/>
        </p:nvSpPr>
        <p:spPr>
          <a:xfrm>
            <a:off x="1909854" y="1201511"/>
            <a:ext cx="5530321" cy="4762220"/>
          </a:xfrm>
          <a:prstGeom prst="rect">
            <a:avLst/>
          </a:prstGeom>
          <a:gradFill flip="none" rotWithShape="1">
            <a:gsLst>
              <a:gs pos="0">
                <a:schemeClr val="bg1">
                  <a:lumMod val="95000"/>
                </a:schemeClr>
              </a:gs>
              <a:gs pos="100000">
                <a:schemeClr val="bg1">
                  <a:alpha val="0"/>
                </a:schemeClr>
              </a:gs>
            </a:gsLst>
            <a:lin ang="0" scaled="1"/>
            <a:tileRect/>
          </a:gra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9" name="Shape 47"/>
          <p:cNvSpPr/>
          <p:nvPr/>
        </p:nvSpPr>
        <p:spPr>
          <a:xfrm>
            <a:off x="0" y="1201510"/>
            <a:ext cx="7593795" cy="3494855"/>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Shape 47"/>
          <p:cNvSpPr/>
          <p:nvPr/>
        </p:nvSpPr>
        <p:spPr>
          <a:xfrm>
            <a:off x="460860" y="1201511"/>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0" y="1201510"/>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hape 47"/>
          <p:cNvSpPr/>
          <p:nvPr/>
        </p:nvSpPr>
        <p:spPr>
          <a:xfrm>
            <a:off x="1756235" y="1342931"/>
            <a:ext cx="4647005"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On Engagement</a:t>
            </a:r>
          </a:p>
        </p:txBody>
      </p:sp>
      <p:sp>
        <p:nvSpPr>
          <p:cNvPr id="11" name="Shape 47"/>
          <p:cNvSpPr/>
          <p:nvPr/>
        </p:nvSpPr>
        <p:spPr>
          <a:xfrm>
            <a:off x="0" y="1216151"/>
            <a:ext cx="168982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RETURN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Title 1"/>
          <p:cNvSpPr>
            <a:spLocks noGrp="1"/>
          </p:cNvSpPr>
          <p:nvPr>
            <p:ph type="title"/>
          </p:nvPr>
        </p:nvSpPr>
        <p:spPr/>
        <p:txBody>
          <a:bodyPr/>
          <a:lstStyle/>
          <a:p>
            <a:r>
              <a:rPr lang="en-US" dirty="0"/>
              <a:t>Higher Logic Can Help </a:t>
            </a:r>
          </a:p>
        </p:txBody>
      </p:sp>
      <p:sp>
        <p:nvSpPr>
          <p:cNvPr id="12" name="Shape 47"/>
          <p:cNvSpPr/>
          <p:nvPr/>
        </p:nvSpPr>
        <p:spPr>
          <a:xfrm>
            <a:off x="460860" y="1892800"/>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 name="Rectangle 12"/>
          <p:cNvSpPr/>
          <p:nvPr/>
        </p:nvSpPr>
        <p:spPr>
          <a:xfrm>
            <a:off x="0" y="1892799"/>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47"/>
          <p:cNvSpPr/>
          <p:nvPr/>
        </p:nvSpPr>
        <p:spPr>
          <a:xfrm>
            <a:off x="1756235" y="2034220"/>
            <a:ext cx="4647005"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Retention Rates</a:t>
            </a:r>
          </a:p>
        </p:txBody>
      </p:sp>
      <p:sp>
        <p:nvSpPr>
          <p:cNvPr id="15" name="Shape 47"/>
          <p:cNvSpPr/>
          <p:nvPr/>
        </p:nvSpPr>
        <p:spPr>
          <a:xfrm>
            <a:off x="0" y="1907440"/>
            <a:ext cx="168982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INCREASE</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6" name="Shape 47"/>
          <p:cNvSpPr/>
          <p:nvPr/>
        </p:nvSpPr>
        <p:spPr>
          <a:xfrm>
            <a:off x="460860" y="2584090"/>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 name="Rectangle 16"/>
          <p:cNvSpPr/>
          <p:nvPr/>
        </p:nvSpPr>
        <p:spPr>
          <a:xfrm>
            <a:off x="0" y="2584089"/>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Shape 47"/>
          <p:cNvSpPr/>
          <p:nvPr/>
        </p:nvSpPr>
        <p:spPr>
          <a:xfrm>
            <a:off x="1756235" y="2725510"/>
            <a:ext cx="4647005"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Search Engine Optimization</a:t>
            </a:r>
          </a:p>
        </p:txBody>
      </p:sp>
      <p:sp>
        <p:nvSpPr>
          <p:cNvPr id="19" name="Shape 47"/>
          <p:cNvSpPr/>
          <p:nvPr/>
        </p:nvSpPr>
        <p:spPr>
          <a:xfrm>
            <a:off x="0" y="2598730"/>
            <a:ext cx="168982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BUILD</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0" name="Shape 47"/>
          <p:cNvSpPr/>
          <p:nvPr/>
        </p:nvSpPr>
        <p:spPr>
          <a:xfrm>
            <a:off x="460860" y="3275379"/>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 name="Rectangle 20"/>
          <p:cNvSpPr/>
          <p:nvPr/>
        </p:nvSpPr>
        <p:spPr>
          <a:xfrm>
            <a:off x="0" y="3275378"/>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Shape 47"/>
          <p:cNvSpPr/>
          <p:nvPr/>
        </p:nvSpPr>
        <p:spPr>
          <a:xfrm>
            <a:off x="1756235" y="3416799"/>
            <a:ext cx="4647005"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Your Member Base</a:t>
            </a:r>
          </a:p>
        </p:txBody>
      </p:sp>
      <p:sp>
        <p:nvSpPr>
          <p:cNvPr id="23" name="Shape 47"/>
          <p:cNvSpPr/>
          <p:nvPr/>
        </p:nvSpPr>
        <p:spPr>
          <a:xfrm>
            <a:off x="0" y="3290019"/>
            <a:ext cx="168982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GROW</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4" name="Shape 47"/>
          <p:cNvSpPr/>
          <p:nvPr/>
        </p:nvSpPr>
        <p:spPr>
          <a:xfrm>
            <a:off x="460860" y="3966671"/>
            <a:ext cx="7017720" cy="614479"/>
          </a:xfrm>
          <a:prstGeom prst="rect">
            <a:avLst/>
          </a:prstGeom>
          <a:solidFill>
            <a:schemeClr val="bg1"/>
          </a:solidFill>
          <a:ln>
            <a:noFill/>
          </a:ln>
        </p:spPr>
        <p:txBody>
          <a:bodyPr lIns="457200" tIns="0" rIns="0" bIns="0" anchor="ctr" anchorCtr="0">
            <a:noAutofit/>
          </a:bodyPr>
          <a:lstStyle/>
          <a:p>
            <a:pPr>
              <a:lnSpc>
                <a:spcPct val="90000"/>
              </a:lnSpc>
              <a:buClr>
                <a:schemeClr val="lt1"/>
              </a:buClr>
              <a:buSzPct val="100000"/>
            </a:pP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5" name="Rectangle 24"/>
          <p:cNvSpPr/>
          <p:nvPr/>
        </p:nvSpPr>
        <p:spPr>
          <a:xfrm>
            <a:off x="0" y="3966670"/>
            <a:ext cx="1909855" cy="61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Shape 47"/>
          <p:cNvSpPr/>
          <p:nvPr/>
        </p:nvSpPr>
        <p:spPr>
          <a:xfrm>
            <a:off x="1756235" y="4108091"/>
            <a:ext cx="4647005" cy="331638"/>
          </a:xfrm>
          <a:prstGeom prst="rect">
            <a:avLst/>
          </a:prstGeom>
          <a:noFill/>
          <a:ln>
            <a:noFill/>
          </a:ln>
        </p:spPr>
        <p:txBody>
          <a:bodyPr lIns="457200" tIns="0" rIns="0" bIns="0" anchor="ctr" anchorCtr="0">
            <a:noAutofit/>
          </a:bodyPr>
          <a:lstStyle/>
          <a:p>
            <a:pPr>
              <a:lnSpc>
                <a:spcPct val="90000"/>
              </a:lnSpc>
              <a:buClr>
                <a:schemeClr val="lt1"/>
              </a:buClr>
              <a:buSzPct val="100000"/>
            </a:pPr>
            <a:r>
              <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Business Intelligence</a:t>
            </a:r>
          </a:p>
        </p:txBody>
      </p:sp>
      <p:sp>
        <p:nvSpPr>
          <p:cNvPr id="27" name="Shape 47"/>
          <p:cNvSpPr/>
          <p:nvPr/>
        </p:nvSpPr>
        <p:spPr>
          <a:xfrm>
            <a:off x="0" y="3981311"/>
            <a:ext cx="1689820" cy="609599"/>
          </a:xfrm>
          <a:prstGeom prst="rect">
            <a:avLst/>
          </a:prstGeom>
          <a:noFill/>
          <a:ln>
            <a:noFill/>
          </a:ln>
        </p:spPr>
        <p:txBody>
          <a:bodyPr lIns="0" tIns="0" rIns="0" bIns="0" anchor="ctr" anchorCtr="0">
            <a:noAutofit/>
          </a:bodyPr>
          <a:lstStyle/>
          <a:p>
            <a:pPr algn="r">
              <a:lnSpc>
                <a:spcPct val="90000"/>
              </a:lnSpc>
              <a:buClr>
                <a:schemeClr val="lt1"/>
              </a:buClr>
              <a:buSzPct val="10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EXPAND</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6635990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0" y="1086295"/>
            <a:ext cx="12192000" cy="4992649"/>
          </a:xfrm>
          <a:prstGeom prst="rect">
            <a:avLst/>
          </a:prstGeom>
          <a:solidFill>
            <a:schemeClr val="bg1">
              <a:lumMod val="95000"/>
            </a:schemeClr>
          </a:solidFill>
          <a:ln>
            <a:noFill/>
          </a:ln>
        </p:spPr>
        <p:txBody>
          <a:bodyPr lIns="480060" tIns="342900" rIns="68569" bIns="34275" anchor="t" anchorCtr="0">
            <a:noAutofit/>
          </a:bodyPr>
          <a:lstStyle/>
          <a:p>
            <a:pPr>
              <a:lnSpc>
                <a:spcPct val="80000"/>
              </a:lnSpc>
              <a:spcBef>
                <a:spcPts val="750"/>
              </a:spcBef>
              <a:buClr>
                <a:schemeClr val="lt1"/>
              </a:buClr>
              <a:buSzPct val="25000"/>
            </a:pPr>
            <a:endParaRPr lang="en-US" b="1" dirty="0">
              <a:solidFill>
                <a:schemeClr val="lt1"/>
              </a:solidFill>
              <a:latin typeface="+mj-lt"/>
              <a:ea typeface="Open Sans" panose="020B0606030504020204" pitchFamily="34" charset="0"/>
              <a:cs typeface="Open Sans" panose="020B0606030504020204" pitchFamily="34" charset="0"/>
              <a:sym typeface="Calibri"/>
            </a:endParaRPr>
          </a:p>
        </p:txBody>
      </p:sp>
      <p:sp>
        <p:nvSpPr>
          <p:cNvPr id="16" name="Rectangle 15"/>
          <p:cNvSpPr/>
          <p:nvPr/>
        </p:nvSpPr>
        <p:spPr>
          <a:xfrm>
            <a:off x="8208275" y="4427529"/>
            <a:ext cx="3983725"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7" name="Rectangle 6"/>
          <p:cNvSpPr/>
          <p:nvPr/>
        </p:nvSpPr>
        <p:spPr>
          <a:xfrm>
            <a:off x="0" y="1201510"/>
            <a:ext cx="3983725"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9" name="Rectangle 8"/>
          <p:cNvSpPr/>
          <p:nvPr/>
        </p:nvSpPr>
        <p:spPr>
          <a:xfrm>
            <a:off x="4070930" y="1201510"/>
            <a:ext cx="4060536"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10" name="Rectangle 9"/>
          <p:cNvSpPr/>
          <p:nvPr/>
        </p:nvSpPr>
        <p:spPr>
          <a:xfrm>
            <a:off x="8208275" y="1201510"/>
            <a:ext cx="3983725"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11" name="Rectangle 10"/>
          <p:cNvSpPr/>
          <p:nvPr/>
        </p:nvSpPr>
        <p:spPr>
          <a:xfrm>
            <a:off x="0" y="2814520"/>
            <a:ext cx="3983725"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12" name="Rectangle 11"/>
          <p:cNvSpPr/>
          <p:nvPr/>
        </p:nvSpPr>
        <p:spPr>
          <a:xfrm>
            <a:off x="4070930" y="2814519"/>
            <a:ext cx="4060536"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13" name="Rectangle 12"/>
          <p:cNvSpPr/>
          <p:nvPr/>
        </p:nvSpPr>
        <p:spPr>
          <a:xfrm>
            <a:off x="8208275" y="2814519"/>
            <a:ext cx="3983725"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14" name="Rectangle 13"/>
          <p:cNvSpPr/>
          <p:nvPr/>
        </p:nvSpPr>
        <p:spPr>
          <a:xfrm>
            <a:off x="0" y="4427529"/>
            <a:ext cx="3983725"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15" name="Rectangle 14"/>
          <p:cNvSpPr/>
          <p:nvPr/>
        </p:nvSpPr>
        <p:spPr>
          <a:xfrm>
            <a:off x="4070930" y="4427529"/>
            <a:ext cx="4060536" cy="153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endParaRPr lang="en-US" sz="2400" b="1" dirty="0">
              <a:solidFill>
                <a:schemeClr val="bg1"/>
              </a:solidFill>
              <a:latin typeface="+mj-lt"/>
            </a:endParaRPr>
          </a:p>
        </p:txBody>
      </p:sp>
      <p:sp>
        <p:nvSpPr>
          <p:cNvPr id="2" name="Title 1"/>
          <p:cNvSpPr>
            <a:spLocks noGrp="1"/>
          </p:cNvSpPr>
          <p:nvPr>
            <p:ph type="title"/>
          </p:nvPr>
        </p:nvSpPr>
        <p:spPr/>
        <p:txBody>
          <a:bodyPr/>
          <a:lstStyle/>
          <a:p>
            <a:r>
              <a:rPr lang="en-US" dirty="0">
                <a:solidFill>
                  <a:srgbClr val="EE7421"/>
                </a:solidFill>
              </a:rPr>
              <a:t>Online Community</a:t>
            </a:r>
            <a:br>
              <a:rPr lang="en-US" dirty="0">
                <a:solidFill>
                  <a:srgbClr val="EE7421"/>
                </a:solidFill>
              </a:rPr>
            </a:br>
            <a:endParaRPr lang="en-US" dirty="0">
              <a:solidFill>
                <a:srgbClr val="EE7421"/>
              </a:solidFill>
            </a:endParaRPr>
          </a:p>
        </p:txBody>
      </p:sp>
      <p:pic>
        <p:nvPicPr>
          <p:cNvPr id="17" name="Picture 16" descr="Directories-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6069" y="1327119"/>
            <a:ext cx="988138" cy="988136"/>
          </a:xfrm>
          <a:prstGeom prst="rect">
            <a:avLst/>
          </a:prstGeom>
        </p:spPr>
      </p:pic>
      <p:pic>
        <p:nvPicPr>
          <p:cNvPr id="18" name="Picture 17" descr="Discussions-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794" y="1327119"/>
            <a:ext cx="988138" cy="988136"/>
          </a:xfrm>
          <a:prstGeom prst="rect">
            <a:avLst/>
          </a:prstGeom>
        </p:spPr>
      </p:pic>
      <p:pic>
        <p:nvPicPr>
          <p:cNvPr id="19" name="Picture 18" descr="ResourceLibrary-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7130" y="1327119"/>
            <a:ext cx="988138" cy="988136"/>
          </a:xfrm>
          <a:prstGeom prst="rect">
            <a:avLst/>
          </a:prstGeom>
        </p:spPr>
      </p:pic>
      <p:pic>
        <p:nvPicPr>
          <p:cNvPr id="20" name="Picture 19" descr="WikiGlossary-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794" y="2940129"/>
            <a:ext cx="988138" cy="988136"/>
          </a:xfrm>
          <a:prstGeom prst="rect">
            <a:avLst/>
          </a:prstGeom>
        </p:spPr>
      </p:pic>
      <p:pic>
        <p:nvPicPr>
          <p:cNvPr id="21" name="Picture 20" descr="EventCalender-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130" y="2940129"/>
            <a:ext cx="988138" cy="988136"/>
          </a:xfrm>
          <a:prstGeom prst="rect">
            <a:avLst/>
          </a:prstGeom>
        </p:spPr>
      </p:pic>
      <p:pic>
        <p:nvPicPr>
          <p:cNvPr id="22" name="Picture 21" descr="WidgetBuilder-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7130" y="4553139"/>
            <a:ext cx="988138" cy="988136"/>
          </a:xfrm>
          <a:prstGeom prst="rect">
            <a:avLst/>
          </a:prstGeom>
        </p:spPr>
      </p:pic>
      <p:pic>
        <p:nvPicPr>
          <p:cNvPr id="23" name="Picture 22" descr="AutomationRules-IC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7794" y="4553139"/>
            <a:ext cx="988138" cy="988136"/>
          </a:xfrm>
          <a:prstGeom prst="rect">
            <a:avLst/>
          </a:prstGeom>
        </p:spPr>
      </p:pic>
      <p:pic>
        <p:nvPicPr>
          <p:cNvPr id="24" name="Picture 23" descr="ResponsiveWebDesign-ICO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6069" y="2940129"/>
            <a:ext cx="988138" cy="988136"/>
          </a:xfrm>
          <a:prstGeom prst="rect">
            <a:avLst/>
          </a:prstGeom>
        </p:spPr>
      </p:pic>
      <p:sp>
        <p:nvSpPr>
          <p:cNvPr id="44" name="Rectangle 43"/>
          <p:cNvSpPr/>
          <p:nvPr/>
        </p:nvSpPr>
        <p:spPr>
          <a:xfrm>
            <a:off x="8208275" y="5387655"/>
            <a:ext cx="3983725"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GAMIFICATION</a:t>
            </a:r>
          </a:p>
        </p:txBody>
      </p:sp>
      <p:sp>
        <p:nvSpPr>
          <p:cNvPr id="45" name="Rectangle 44"/>
          <p:cNvSpPr/>
          <p:nvPr/>
        </p:nvSpPr>
        <p:spPr>
          <a:xfrm>
            <a:off x="0" y="2161636"/>
            <a:ext cx="3983725"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DISCUSSION GROUP</a:t>
            </a:r>
          </a:p>
        </p:txBody>
      </p:sp>
      <p:sp>
        <p:nvSpPr>
          <p:cNvPr id="46" name="Rectangle 45"/>
          <p:cNvSpPr/>
          <p:nvPr/>
        </p:nvSpPr>
        <p:spPr>
          <a:xfrm>
            <a:off x="4070930" y="2161636"/>
            <a:ext cx="4060536"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RESOURCE LIBRARIES</a:t>
            </a:r>
          </a:p>
        </p:txBody>
      </p:sp>
      <p:sp>
        <p:nvSpPr>
          <p:cNvPr id="47" name="Rectangle 46"/>
          <p:cNvSpPr/>
          <p:nvPr/>
        </p:nvSpPr>
        <p:spPr>
          <a:xfrm>
            <a:off x="8208275" y="2161636"/>
            <a:ext cx="3983725"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DIRECTORIES</a:t>
            </a:r>
          </a:p>
        </p:txBody>
      </p:sp>
      <p:sp>
        <p:nvSpPr>
          <p:cNvPr id="48" name="Rectangle 47"/>
          <p:cNvSpPr/>
          <p:nvPr/>
        </p:nvSpPr>
        <p:spPr>
          <a:xfrm>
            <a:off x="0" y="3774646"/>
            <a:ext cx="3983725"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BLOG / WIKI GLOSSARY</a:t>
            </a:r>
          </a:p>
        </p:txBody>
      </p:sp>
      <p:sp>
        <p:nvSpPr>
          <p:cNvPr id="49" name="Rectangle 48"/>
          <p:cNvSpPr/>
          <p:nvPr/>
        </p:nvSpPr>
        <p:spPr>
          <a:xfrm>
            <a:off x="4070930" y="3774645"/>
            <a:ext cx="4060536"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EVENT CALENDARS</a:t>
            </a:r>
          </a:p>
        </p:txBody>
      </p:sp>
      <p:sp>
        <p:nvSpPr>
          <p:cNvPr id="50" name="Rectangle 49"/>
          <p:cNvSpPr/>
          <p:nvPr/>
        </p:nvSpPr>
        <p:spPr>
          <a:xfrm>
            <a:off x="8208275" y="3774645"/>
            <a:ext cx="3983725"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RESPONSIVE DESIGN</a:t>
            </a:r>
          </a:p>
        </p:txBody>
      </p:sp>
      <p:sp>
        <p:nvSpPr>
          <p:cNvPr id="51" name="Rectangle 50"/>
          <p:cNvSpPr/>
          <p:nvPr/>
        </p:nvSpPr>
        <p:spPr>
          <a:xfrm>
            <a:off x="0" y="5387655"/>
            <a:ext cx="3983725"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AUTOMATION RULES</a:t>
            </a:r>
          </a:p>
        </p:txBody>
      </p:sp>
      <p:sp>
        <p:nvSpPr>
          <p:cNvPr id="52" name="Rectangle 51"/>
          <p:cNvSpPr/>
          <p:nvPr/>
        </p:nvSpPr>
        <p:spPr>
          <a:xfrm>
            <a:off x="4070930" y="5387655"/>
            <a:ext cx="4060536" cy="614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lnSpc>
                <a:spcPct val="90000"/>
              </a:lnSpc>
            </a:pPr>
            <a:r>
              <a:rPr lang="en-US" b="1" dirty="0">
                <a:solidFill>
                  <a:schemeClr val="bg1"/>
                </a:solidFill>
                <a:latin typeface="+mj-lt"/>
              </a:rPr>
              <a:t>ANALYTICS</a:t>
            </a:r>
          </a:p>
        </p:txBody>
      </p:sp>
      <p:grpSp>
        <p:nvGrpSpPr>
          <p:cNvPr id="60" name="Group 59"/>
          <p:cNvGrpSpPr/>
          <p:nvPr/>
        </p:nvGrpSpPr>
        <p:grpSpPr>
          <a:xfrm>
            <a:off x="9706069" y="4553139"/>
            <a:ext cx="988138" cy="988136"/>
            <a:chOff x="9706069" y="4553139"/>
            <a:chExt cx="988138" cy="988136"/>
          </a:xfrm>
        </p:grpSpPr>
        <p:pic>
          <p:nvPicPr>
            <p:cNvPr id="25" name="Picture 24" descr="Directories-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6069" y="4553139"/>
              <a:ext cx="988138" cy="988136"/>
            </a:xfrm>
            <a:prstGeom prst="rect">
              <a:avLst/>
            </a:prstGeom>
          </p:spPr>
        </p:pic>
        <p:sp>
          <p:nvSpPr>
            <p:cNvPr id="29" name="Oval 28"/>
            <p:cNvSpPr/>
            <p:nvPr/>
          </p:nvSpPr>
          <p:spPr>
            <a:xfrm>
              <a:off x="9765105" y="4612175"/>
              <a:ext cx="870066" cy="870064"/>
            </a:xfrm>
            <a:prstGeom prst="ellipse">
              <a:avLst/>
            </a:prstGeom>
            <a:gradFill flip="none" rotWithShape="1">
              <a:gsLst>
                <a:gs pos="0">
                  <a:schemeClr val="bg1"/>
                </a:gs>
                <a:gs pos="10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59" name="Group 58"/>
            <p:cNvGrpSpPr/>
            <p:nvPr/>
          </p:nvGrpSpPr>
          <p:grpSpPr>
            <a:xfrm>
              <a:off x="10023555" y="4715415"/>
              <a:ext cx="353165" cy="576599"/>
              <a:chOff x="10023555" y="4715415"/>
              <a:chExt cx="353165" cy="576599"/>
            </a:xfrm>
          </p:grpSpPr>
          <p:sp>
            <p:nvSpPr>
              <p:cNvPr id="31" name="Rounded Rectangle 30"/>
              <p:cNvSpPr/>
              <p:nvPr/>
            </p:nvSpPr>
            <p:spPr>
              <a:xfrm>
                <a:off x="10023555" y="4802400"/>
                <a:ext cx="353165" cy="489614"/>
              </a:xfrm>
              <a:prstGeom prst="roundRect">
                <a:avLst>
                  <a:gd name="adj" fmla="val 8632"/>
                </a:avLst>
              </a:prstGeom>
              <a:gradFill>
                <a:gsLst>
                  <a:gs pos="0">
                    <a:srgbClr val="FBFBFB"/>
                  </a:gs>
                  <a:gs pos="100000">
                    <a:srgbClr val="F9F9F9"/>
                  </a:gs>
                </a:gsLst>
                <a:lin ang="5400000" scaled="1"/>
              </a:gradFill>
              <a:ln w="571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6" name="Picture 25" descr="Directories-ICON.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065544" y="5103019"/>
                <a:ext cx="264319" cy="148362"/>
              </a:xfrm>
              <a:prstGeom prst="roundRect">
                <a:avLst>
                  <a:gd name="adj" fmla="val 11262"/>
                </a:avLst>
              </a:prstGeom>
            </p:spPr>
          </p:pic>
          <p:sp>
            <p:nvSpPr>
              <p:cNvPr id="34" name="Trapezoid 33"/>
              <p:cNvSpPr/>
              <p:nvPr/>
            </p:nvSpPr>
            <p:spPr>
              <a:xfrm>
                <a:off x="10162421" y="4715415"/>
                <a:ext cx="80907" cy="153619"/>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Rounded Rectangle 56"/>
              <p:cNvSpPr/>
              <p:nvPr/>
            </p:nvSpPr>
            <p:spPr>
              <a:xfrm>
                <a:off x="10084922" y="5008405"/>
                <a:ext cx="230430" cy="84821"/>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Oval 57"/>
              <p:cNvSpPr/>
              <p:nvPr/>
            </p:nvSpPr>
            <p:spPr>
              <a:xfrm>
                <a:off x="10139468" y="4878866"/>
                <a:ext cx="121338" cy="135032"/>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Tree>
    <p:extLst>
      <p:ext uri="{BB962C8B-B14F-4D97-AF65-F5344CB8AC3E}">
        <p14:creationId xmlns:p14="http://schemas.microsoft.com/office/powerpoint/2010/main" val="17575130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Lifecycle Curve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120" y="1022525"/>
            <a:ext cx="6761382" cy="5061018"/>
          </a:xfrm>
          <a:prstGeom prst="rect">
            <a:avLst/>
          </a:prstGeom>
          <a:ln>
            <a:solidFill>
              <a:schemeClr val="bg2"/>
            </a:solidFill>
          </a:ln>
        </p:spPr>
      </p:pic>
    </p:spTree>
    <p:extLst>
      <p:ext uri="{BB962C8B-B14F-4D97-AF65-F5344CB8AC3E}">
        <p14:creationId xmlns:p14="http://schemas.microsoft.com/office/powerpoint/2010/main" val="64936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Message, Person &amp; Time</a:t>
            </a:r>
          </a:p>
        </p:txBody>
      </p:sp>
      <p:graphicFrame>
        <p:nvGraphicFramePr>
          <p:cNvPr id="14" name="Diagram 13"/>
          <p:cNvGraphicFramePr/>
          <p:nvPr>
            <p:extLst/>
          </p:nvPr>
        </p:nvGraphicFramePr>
        <p:xfrm>
          <a:off x="3769580" y="1422154"/>
          <a:ext cx="7739173" cy="4695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5-Point Star 15"/>
          <p:cNvSpPr/>
          <p:nvPr/>
        </p:nvSpPr>
        <p:spPr>
          <a:xfrm>
            <a:off x="6843851" y="3269934"/>
            <a:ext cx="365760" cy="365760"/>
          </a:xfrm>
          <a:prstGeom prst="star5">
            <a:avLst/>
          </a:prstGeom>
          <a:solidFill>
            <a:srgbClr val="FFCC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52650" y="3265613"/>
            <a:ext cx="685800" cy="685800"/>
          </a:xfrm>
          <a:prstGeom prst="star5">
            <a:avLst/>
          </a:prstGeom>
          <a:solidFill>
            <a:srgbClr val="FFCC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157853" y="4134293"/>
            <a:ext cx="2502284" cy="923330"/>
          </a:xfrm>
          <a:prstGeom prst="rect">
            <a:avLst/>
          </a:prstGeom>
          <a:noFill/>
        </p:spPr>
        <p:txBody>
          <a:bodyPr wrap="square" rtlCol="0">
            <a:spAutoFit/>
          </a:bodyPr>
          <a:lstStyle/>
          <a:p>
            <a:r>
              <a:rPr lang="en-US" b="1" dirty="0">
                <a:solidFill>
                  <a:srgbClr val="75797D"/>
                </a:solidFill>
                <a:latin typeface="Open Sans" panose="020B0606030504020204" pitchFamily="34" charset="0"/>
                <a:ea typeface="Open Sans" panose="020B0606030504020204" pitchFamily="34" charset="0"/>
                <a:cs typeface="Open Sans" panose="020B0606030504020204" pitchFamily="34" charset="0"/>
              </a:rPr>
              <a:t>People in the</a:t>
            </a:r>
            <a:br>
              <a:rPr lang="en-US" b="1" dirty="0">
                <a:solidFill>
                  <a:srgbClr val="75797D"/>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75797D"/>
                </a:solidFill>
                <a:latin typeface="Open Sans" panose="020B0606030504020204" pitchFamily="34" charset="0"/>
                <a:ea typeface="Open Sans" panose="020B0606030504020204" pitchFamily="34" charset="0"/>
                <a:cs typeface="Open Sans" panose="020B0606030504020204" pitchFamily="34" charset="0"/>
              </a:rPr>
              <a:t>overlap section </a:t>
            </a:r>
            <a:br>
              <a:rPr lang="en-US" b="1" dirty="0">
                <a:solidFill>
                  <a:srgbClr val="75797D"/>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75797D"/>
                </a:solidFill>
                <a:latin typeface="Open Sans" panose="020B0606030504020204" pitchFamily="34" charset="0"/>
                <a:ea typeface="Open Sans" panose="020B0606030504020204" pitchFamily="34" charset="0"/>
                <a:cs typeface="Open Sans" panose="020B0606030504020204" pitchFamily="34" charset="0"/>
              </a:rPr>
              <a:t>will get the email</a:t>
            </a:r>
          </a:p>
        </p:txBody>
      </p:sp>
    </p:spTree>
    <p:extLst>
      <p:ext uri="{BB962C8B-B14F-4D97-AF65-F5344CB8AC3E}">
        <p14:creationId xmlns:p14="http://schemas.microsoft.com/office/powerpoint/2010/main" val="2943616089"/>
      </p:ext>
    </p:extLst>
  </p:cSld>
  <p:clrMapOvr>
    <a:masterClrMapping/>
  </p:clrMapOvr>
</p:sld>
</file>

<file path=ppt/theme/theme1.xml><?xml version="1.0" encoding="utf-8"?>
<a:theme xmlns:a="http://schemas.openxmlformats.org/drawingml/2006/main" name="HL_Power_Point_Template_Wide_2016 (10-19-16)">
  <a:themeElements>
    <a:clrScheme name="HIGHER LOGIC PALETTE">
      <a:dk1>
        <a:srgbClr val="F58026"/>
      </a:dk1>
      <a:lt1>
        <a:sysClr val="window" lastClr="FFFFFF"/>
      </a:lt1>
      <a:dk2>
        <a:srgbClr val="747678"/>
      </a:dk2>
      <a:lt2>
        <a:srgbClr val="9A9B9C"/>
      </a:lt2>
      <a:accent1>
        <a:srgbClr val="3C8A2E"/>
      </a:accent1>
      <a:accent2>
        <a:srgbClr val="69BE28"/>
      </a:accent2>
      <a:accent3>
        <a:srgbClr val="00B2A9"/>
      </a:accent3>
      <a:accent4>
        <a:srgbClr val="0066A1"/>
      </a:accent4>
      <a:accent5>
        <a:srgbClr val="DB4D69"/>
      </a:accent5>
      <a:accent6>
        <a:srgbClr val="7566A0"/>
      </a:accent6>
      <a:hlink>
        <a:srgbClr val="0066A1"/>
      </a:hlink>
      <a:folHlink>
        <a:srgbClr val="954F72"/>
      </a:folHlink>
    </a:clrScheme>
    <a:fontScheme name="Custom 1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L_Power_Point_Template_Wide_2016 (10-19-16)" id="{37393E0E-165D-4021-A9C7-51E2111C9243}" vid="{E9568E9A-53E3-4326-8D5D-4099E35A201A}"/>
    </a:ext>
  </a:extLst>
</a:theme>
</file>

<file path=ppt/theme/theme2.xml><?xml version="1.0" encoding="utf-8"?>
<a:theme xmlns:a="http://schemas.openxmlformats.org/drawingml/2006/main" name="Content Slides">
  <a:themeElements>
    <a:clrScheme name="HIGHER LOGIC PALETTE">
      <a:dk1>
        <a:srgbClr val="F58026"/>
      </a:dk1>
      <a:lt1>
        <a:sysClr val="window" lastClr="FFFFFF"/>
      </a:lt1>
      <a:dk2>
        <a:srgbClr val="747678"/>
      </a:dk2>
      <a:lt2>
        <a:srgbClr val="9A9B9C"/>
      </a:lt2>
      <a:accent1>
        <a:srgbClr val="3C8A2E"/>
      </a:accent1>
      <a:accent2>
        <a:srgbClr val="69BE28"/>
      </a:accent2>
      <a:accent3>
        <a:srgbClr val="00B2A9"/>
      </a:accent3>
      <a:accent4>
        <a:srgbClr val="0066A1"/>
      </a:accent4>
      <a:accent5>
        <a:srgbClr val="DB4D69"/>
      </a:accent5>
      <a:accent6>
        <a:srgbClr val="7566A0"/>
      </a:accent6>
      <a:hlink>
        <a:srgbClr val="0066A1"/>
      </a:hlink>
      <a:folHlink>
        <a:srgbClr val="954F72"/>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L_Power_Point_Template_2015 (02-18-15) [Compatibility Mode]" id="{9822D6CB-F8A5-4279-A360-7FCB667AE3A5}" vid="{DE985604-BC00-4152-8752-AA5372F41E3A}"/>
    </a:ext>
  </a:extLst>
</a:theme>
</file>

<file path=ppt/theme/theme3.xml><?xml version="1.0" encoding="utf-8"?>
<a:theme xmlns:a="http://schemas.openxmlformats.org/drawingml/2006/main" name="Contac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L_Power_Point_Template_2015 (02-18-15) [Compatibility Mode]" id="{9822D6CB-F8A5-4279-A360-7FCB667AE3A5}" vid="{59B4A750-B84B-4752-B073-45B681E6409E}"/>
    </a:ext>
  </a:extLst>
</a:theme>
</file>

<file path=ppt/theme/theme4.xml><?xml version="1.0" encoding="utf-8"?>
<a:theme xmlns:a="http://schemas.openxmlformats.org/drawingml/2006/main" name="1_Content Slides">
  <a:themeElements>
    <a:clrScheme name="HIGHER LOGIC PALETTE">
      <a:dk1>
        <a:srgbClr val="F58026"/>
      </a:dk1>
      <a:lt1>
        <a:sysClr val="window" lastClr="FFFFFF"/>
      </a:lt1>
      <a:dk2>
        <a:srgbClr val="747678"/>
      </a:dk2>
      <a:lt2>
        <a:srgbClr val="9A9B9C"/>
      </a:lt2>
      <a:accent1>
        <a:srgbClr val="3C8A2E"/>
      </a:accent1>
      <a:accent2>
        <a:srgbClr val="69BE28"/>
      </a:accent2>
      <a:accent3>
        <a:srgbClr val="00B2A9"/>
      </a:accent3>
      <a:accent4>
        <a:srgbClr val="0066A1"/>
      </a:accent4>
      <a:accent5>
        <a:srgbClr val="DB4D69"/>
      </a:accent5>
      <a:accent6>
        <a:srgbClr val="7566A0"/>
      </a:accent6>
      <a:hlink>
        <a:srgbClr val="0066A1"/>
      </a:hlink>
      <a:folHlink>
        <a:srgbClr val="954F72"/>
      </a:folHlink>
    </a:clrScheme>
    <a:fontScheme name="Higher Logic Font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L_Power_Point_Template_2015 (02-18-15) [Compatibility Mode]" id="{F5CEA775-2F91-41E0-8ABF-8284D21F666C}" vid="{2646E1D7-4EC0-4FA0-9B9A-3B3A936CB4F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HL_Power_Point_Template_Wide_2016 (10-19-16)</Template>
  <TotalTime>4030</TotalTime>
  <Words>3054</Words>
  <Application>Microsoft Office PowerPoint</Application>
  <PresentationFormat>Widescreen</PresentationFormat>
  <Paragraphs>547</Paragraphs>
  <Slides>50</Slides>
  <Notes>36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Arial</vt:lpstr>
      <vt:lpstr>Calibri</vt:lpstr>
      <vt:lpstr>Calibri Light</vt:lpstr>
      <vt:lpstr>Lato</vt:lpstr>
      <vt:lpstr>Open Sans</vt:lpstr>
      <vt:lpstr>Times New Roman</vt:lpstr>
      <vt:lpstr>Wingdings</vt:lpstr>
      <vt:lpstr>HL_Power_Point_Template_Wide_2016 (10-19-16)</vt:lpstr>
      <vt:lpstr>Content Slides</vt:lpstr>
      <vt:lpstr>Contact Slide</vt:lpstr>
      <vt:lpstr>1_Content Slides</vt:lpstr>
      <vt:lpstr>The Leading  Enterprise Community  Platform for Associations</vt:lpstr>
      <vt:lpstr>About Your Organization…</vt:lpstr>
      <vt:lpstr>Welcome + Agenda </vt:lpstr>
      <vt:lpstr>The Higher Logic Difference</vt:lpstr>
      <vt:lpstr>Higher Logic Builds Engagement </vt:lpstr>
      <vt:lpstr>Higher Logic Can Help </vt:lpstr>
      <vt:lpstr>Online Community </vt:lpstr>
      <vt:lpstr>Community Lifecycle Curve </vt:lpstr>
      <vt:lpstr>Right Message, Person &amp; Time</vt:lpstr>
      <vt:lpstr>New User Welcome Campaign </vt:lpstr>
      <vt:lpstr>PowerPoint Presentation</vt:lpstr>
      <vt:lpstr>Conversion Rate Success</vt:lpstr>
      <vt:lpstr>New Member Welcome Campaign</vt:lpstr>
      <vt:lpstr>We Miss You Campaign </vt:lpstr>
      <vt:lpstr>Case Study: IPWEA</vt:lpstr>
      <vt:lpstr>Case Study: IPWEA</vt:lpstr>
      <vt:lpstr>Communities Drive Event Growth</vt:lpstr>
      <vt:lpstr>Content Drives Event Attendance </vt:lpstr>
      <vt:lpstr>PowerPoint Presentation</vt:lpstr>
      <vt:lpstr>Additional Features</vt:lpstr>
      <vt:lpstr>The Volunteer Process </vt:lpstr>
      <vt:lpstr>PowerPoint Presentation</vt:lpstr>
      <vt:lpstr>PowerPoint Presentation</vt:lpstr>
      <vt:lpstr>Content Manager</vt:lpstr>
      <vt:lpstr>Event Manager</vt:lpstr>
      <vt:lpstr>Mentor Match</vt:lpstr>
      <vt:lpstr>Expert Directory</vt:lpstr>
      <vt:lpstr>Activity Sync</vt:lpstr>
      <vt:lpstr>Community &amp; Event Apps</vt:lpstr>
      <vt:lpstr>Community Management</vt:lpstr>
      <vt:lpstr>Right SOLUTION for the Right CONSTITUENT</vt:lpstr>
      <vt:lpstr>COMMUNITY MEMBER: Works How People Work</vt:lpstr>
      <vt:lpstr>PowerPoint Presentation</vt:lpstr>
      <vt:lpstr>COMMUNITY MANAGER: Drive Excellence</vt:lpstr>
      <vt:lpstr>Automation Rules: Member Lifecycle Curve </vt:lpstr>
      <vt:lpstr>PowerPoint Presentation</vt:lpstr>
      <vt:lpstr>ASSOCIATION LEADERSHIP: Measured Results</vt:lpstr>
      <vt:lpstr>Reggie Henry, CAE, CIO of ASAE</vt:lpstr>
      <vt:lpstr>30% More Likely to Recommend </vt:lpstr>
      <vt:lpstr>Information Technology: Even Love Higher Logic</vt:lpstr>
      <vt:lpstr>Implementation Timeline</vt:lpstr>
      <vt:lpstr>PowerPoint Presentation</vt:lpstr>
      <vt:lpstr>PowerPoint Presentation</vt:lpstr>
      <vt:lpstr>PowerPoint Presentation</vt:lpstr>
      <vt:lpstr>Happy Higher Logic Clients </vt:lpstr>
      <vt:lpstr>Generate Additional Revenue </vt:lpstr>
      <vt:lpstr>Our Customers Reach the FINISH LINE</vt:lpstr>
      <vt:lpstr>Your Success is Our Success </vt:lpstr>
      <vt:lpstr>See Higher Logic in Action </vt:lpstr>
      <vt:lpstr>Greg Pollack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morgan</dc:creator>
  <cp:lastModifiedBy>Greg Pollack</cp:lastModifiedBy>
  <cp:revision>1469</cp:revision>
  <dcterms:created xsi:type="dcterms:W3CDTF">2017-01-19T20:14:03Z</dcterms:created>
  <dcterms:modified xsi:type="dcterms:W3CDTF">2017-04-24T15:45:08Z</dcterms:modified>
</cp:coreProperties>
</file>